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654" r:id="rId2"/>
    <p:sldId id="671" r:id="rId3"/>
    <p:sldId id="709" r:id="rId4"/>
    <p:sldId id="711" r:id="rId5"/>
    <p:sldId id="713" r:id="rId6"/>
    <p:sldId id="714" r:id="rId7"/>
    <p:sldId id="715" r:id="rId8"/>
    <p:sldId id="716" r:id="rId9"/>
    <p:sldId id="717" r:id="rId10"/>
    <p:sldId id="698" r:id="rId11"/>
    <p:sldId id="701" r:id="rId12"/>
    <p:sldId id="718" r:id="rId13"/>
    <p:sldId id="722" r:id="rId14"/>
    <p:sldId id="721" r:id="rId15"/>
    <p:sldId id="719" r:id="rId16"/>
    <p:sldId id="720" r:id="rId17"/>
    <p:sldId id="723" r:id="rId18"/>
    <p:sldId id="646" r:id="rId19"/>
  </p:sldIdLst>
  <p:sldSz cx="12192000" cy="6858000"/>
  <p:notesSz cx="6797675" cy="9926638"/>
  <p:custDataLst>
    <p:tags r:id="rId2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>
          <p15:clr>
            <a:srgbClr val="A4A3A4"/>
          </p15:clr>
        </p15:guide>
        <p15:guide id="2" orient="horz" pos="2068">
          <p15:clr>
            <a:srgbClr val="A4A3A4"/>
          </p15:clr>
        </p15:guide>
        <p15:guide id="3" orient="horz" pos="229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angzeren" initials="w" lastIdx="19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0F0F0"/>
    <a:srgbClr val="00AE66"/>
    <a:srgbClr val="EFEFEF"/>
    <a:srgbClr val="F3F3F3"/>
    <a:srgbClr val="32424F"/>
    <a:srgbClr val="404040"/>
    <a:srgbClr val="EEEEEE"/>
    <a:srgbClr val="00A75A"/>
    <a:srgbClr val="DD9E65"/>
    <a:srgbClr val="E5E5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82" autoAdjust="0"/>
    <p:restoredTop sz="95373" autoAdjust="0"/>
  </p:normalViewPr>
  <p:slideViewPr>
    <p:cSldViewPr snapToGrid="0" showGuides="1">
      <p:cViewPr varScale="1">
        <p:scale>
          <a:sx n="86" d="100"/>
          <a:sy n="86" d="100"/>
        </p:scale>
        <p:origin x="726" y="102"/>
      </p:cViewPr>
      <p:guideLst>
        <p:guide pos="3840"/>
        <p:guide orient="horz" pos="2068"/>
        <p:guide orient="horz" pos="229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37" d="100"/>
        <a:sy n="37" d="100"/>
      </p:scale>
      <p:origin x="0" y="0"/>
    </p:cViewPr>
  </p:sorterViewPr>
  <p:notesViewPr>
    <p:cSldViewPr snapToGrid="0">
      <p:cViewPr varScale="1">
        <p:scale>
          <a:sx n="99" d="100"/>
          <a:sy n="99" d="100"/>
        </p:scale>
        <p:origin x="4272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gs" Target="tags/tag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E1845D-BC0B-3345-8352-66E2F5EA9281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862787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B93947-6355-4A82-B376-567EDDCFFF4F}" type="datetimeFigureOut">
              <a:rPr lang="zh-CN" altLang="en-US" smtClean="0"/>
              <a:pPr/>
              <a:t>2019/3/3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6397A4-FC82-494B-B1B0-7F8875736B1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27853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6397A4-FC82-494B-B1B0-7F8875736B1A}" type="slidenum">
              <a:rPr lang="zh-CN" altLang="en-US" smtClean="0"/>
              <a:pPr/>
              <a:t>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57022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6397A4-FC82-494B-B1B0-7F8875736B1A}" type="slidenum">
              <a:rPr lang="zh-CN" altLang="en-US" smtClean="0"/>
              <a:pPr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54300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6397A4-FC82-494B-B1B0-7F8875736B1A}" type="slidenum">
              <a:rPr lang="zh-CN" altLang="en-US" smtClean="0"/>
              <a:pPr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10716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6397A4-FC82-494B-B1B0-7F8875736B1A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81601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6397A4-FC82-494B-B1B0-7F8875736B1A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8427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6397A4-FC82-494B-B1B0-7F8875736B1A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7677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6397A4-FC82-494B-B1B0-7F8875736B1A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13357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6397A4-FC82-494B-B1B0-7F8875736B1A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18755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6397A4-FC82-494B-B1B0-7F8875736B1A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18117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6397A4-FC82-494B-B1B0-7F8875736B1A}" type="slidenum">
              <a:rPr lang="zh-CN" altLang="en-US" smtClean="0"/>
              <a:pPr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20660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6397A4-FC82-494B-B1B0-7F8875736B1A}" type="slidenum">
              <a:rPr lang="zh-CN" altLang="en-US" smtClean="0"/>
              <a:pPr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11940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图文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zh-CN" altLang="en-US" dirty="0"/>
              <a:t>单击此处编辑母版标题样式，微软雅黑，</a:t>
            </a:r>
            <a:r>
              <a:rPr lang="en-US" altLang="zh-CN" dirty="0"/>
              <a:t>32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E7C072-DD45-4944-B501-499F010E499E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7" name="图片占位符 12"/>
          <p:cNvSpPr>
            <a:spLocks noGrp="1"/>
          </p:cNvSpPr>
          <p:nvPr>
            <p:ph type="pic" sz="quarter" idx="13"/>
          </p:nvPr>
        </p:nvSpPr>
        <p:spPr>
          <a:xfrm>
            <a:off x="622666" y="1764819"/>
            <a:ext cx="5156525" cy="3417477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内容占位符 15"/>
          <p:cNvSpPr>
            <a:spLocks noGrp="1"/>
          </p:cNvSpPr>
          <p:nvPr>
            <p:ph sz="quarter" idx="14"/>
          </p:nvPr>
        </p:nvSpPr>
        <p:spPr>
          <a:xfrm>
            <a:off x="6306097" y="1764819"/>
            <a:ext cx="4783805" cy="427037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200"/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</a:p>
        </p:txBody>
      </p:sp>
      <p:sp>
        <p:nvSpPr>
          <p:cNvPr id="9" name="文本占位符 18"/>
          <p:cNvSpPr>
            <a:spLocks noGrp="1"/>
          </p:cNvSpPr>
          <p:nvPr>
            <p:ph type="body" sz="quarter" idx="15"/>
          </p:nvPr>
        </p:nvSpPr>
        <p:spPr>
          <a:xfrm>
            <a:off x="6306097" y="2377104"/>
            <a:ext cx="4783805" cy="2805192"/>
          </a:xfrm>
          <a:prstGeom prst="rect">
            <a:avLst/>
          </a:prstGeom>
        </p:spPr>
        <p:txBody>
          <a:bodyPr/>
          <a:lstStyle>
            <a:lvl1pPr marL="285750" indent="-285750">
              <a:lnSpc>
                <a:spcPct val="150000"/>
              </a:lnSpc>
              <a:buClr>
                <a:schemeClr val="accent1"/>
              </a:buClr>
              <a:buFont typeface="Arial" charset="0"/>
              <a:buChar char="•"/>
              <a:defRPr sz="1600">
                <a:solidFill>
                  <a:srgbClr val="888888"/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</a:t>
            </a:r>
          </a:p>
        </p:txBody>
      </p:sp>
    </p:spTree>
    <p:extLst>
      <p:ext uri="{BB962C8B-B14F-4D97-AF65-F5344CB8AC3E}">
        <p14:creationId xmlns:p14="http://schemas.microsoft.com/office/powerpoint/2010/main" val="6275517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5D80CD1-CB29-46D1-9C76-12D50E6B4F1F}" type="datetimeFigureOut">
              <a:rPr lang="zh-CN" altLang="en-US"/>
              <a:pPr>
                <a:defRPr/>
              </a:pPr>
              <a:t>2019/3/3</a:t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D7205C1-FADF-4C53-BF99-86B375F5EAF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41097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1200" y="0"/>
            <a:ext cx="12189600" cy="6858000"/>
          </a:xfrm>
          <a:prstGeom prst="rect">
            <a:avLst/>
          </a:prstGeom>
          <a:gradFill>
            <a:gsLst>
              <a:gs pos="0">
                <a:srgbClr val="00BC5B"/>
              </a:gs>
              <a:gs pos="100000">
                <a:srgbClr val="00A85B"/>
              </a:gs>
            </a:gsLst>
            <a:lin ang="81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5181600" y="3033713"/>
            <a:ext cx="1828800" cy="83759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e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C:\Users\cindy\Desktop\公司ppt模板\V2.0\6.15\白内页.jpg"/>
          <p:cNvPicPr>
            <a:picLocks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0" y="675"/>
            <a:ext cx="12189600" cy="6856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幻灯片编号占位符 12"/>
          <p:cNvSpPr txBox="1"/>
          <p:nvPr userDrawn="1"/>
        </p:nvSpPr>
        <p:spPr>
          <a:xfrm flipH="1">
            <a:off x="0" y="6537616"/>
            <a:ext cx="457200" cy="209551"/>
          </a:xfrm>
          <a:prstGeom prst="rect">
            <a:avLst/>
          </a:prstGeom>
          <a:solidFill>
            <a:srgbClr val="00A75B"/>
          </a:solidFill>
          <a:effectLst/>
        </p:spPr>
        <p:txBody>
          <a:bodyPr lIns="90000">
            <a:noAutofit/>
          </a:bodyPr>
          <a:lstStyle>
            <a:defPPr>
              <a:defRPr lang="zh-CN"/>
            </a:defPPr>
            <a:lvl1pPr algn="ctr">
              <a:defRPr kumimoji="1" sz="1100">
                <a:solidFill>
                  <a:schemeClr val="bg1"/>
                </a:solidFill>
                <a:latin typeface="Arial Hebrew" charset="-79"/>
                <a:ea typeface="Arial Hebrew" charset="-79"/>
                <a:cs typeface="Arial Hebrew" charset="-79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endParaRPr lang="zh-CN" altLang="en-US" dirty="0">
              <a:solidFill>
                <a:srgbClr val="00AE66"/>
              </a:solidFill>
            </a:endParaRPr>
          </a:p>
        </p:txBody>
      </p:sp>
      <p:sp>
        <p:nvSpPr>
          <p:cNvPr id="10" name="标题占位符 1"/>
          <p:cNvSpPr>
            <a:spLocks noGrp="1"/>
          </p:cNvSpPr>
          <p:nvPr>
            <p:ph type="title"/>
          </p:nvPr>
        </p:nvSpPr>
        <p:spPr>
          <a:xfrm>
            <a:off x="574303" y="353341"/>
            <a:ext cx="10515600" cy="6181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CN" altLang="en-US" dirty="0"/>
              <a:t>单击此处编辑母版标题样式，微软雅黑，</a:t>
            </a:r>
            <a:r>
              <a:rPr lang="en-US" altLang="zh-CN" dirty="0"/>
              <a:t>32</a:t>
            </a:r>
            <a:endParaRPr lang="zh-CN" altLang="en-US" dirty="0"/>
          </a:p>
        </p:txBody>
      </p:sp>
      <p:sp>
        <p:nvSpPr>
          <p:cNvPr id="20" name="文本框 19"/>
          <p:cNvSpPr txBox="1"/>
          <p:nvPr userDrawn="1"/>
        </p:nvSpPr>
        <p:spPr>
          <a:xfrm>
            <a:off x="359141" y="6444838"/>
            <a:ext cx="4185569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WE ARE LIANJIA,2017 LIANJIA</a:t>
            </a: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ALL</a:t>
            </a: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RIGHTS</a:t>
            </a: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RESERVED</a:t>
            </a:r>
            <a:endParaRPr kumimoji="1" lang="zh-CN" altLang="en-US" sz="1200" dirty="0">
              <a:solidFill>
                <a:schemeClr val="bg1">
                  <a:lumMod val="75000"/>
                </a:schemeClr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8" name="灯片编号占位符 4"/>
          <p:cNvSpPr txBox="1"/>
          <p:nvPr userDrawn="1"/>
        </p:nvSpPr>
        <p:spPr>
          <a:xfrm>
            <a:off x="-4864" y="6537616"/>
            <a:ext cx="462064" cy="20955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CEE7C072-DD45-4944-B501-499F010E499E}" type="slidenum">
              <a:rPr lang="zh-CN" altLang="en-US" sz="1100" smtClean="0">
                <a:solidFill>
                  <a:schemeClr val="bg1"/>
                </a:solidFill>
                <a:latin typeface="+mj-lt"/>
                <a:ea typeface="Adobe Hebrew" charset="0"/>
                <a:cs typeface="Adobe Hebrew" charset="0"/>
              </a:rPr>
              <a:pPr algn="ctr"/>
              <a:t>‹#›</a:t>
            </a:fld>
            <a:endParaRPr lang="zh-CN" altLang="en-US" sz="1100" dirty="0">
              <a:solidFill>
                <a:schemeClr val="bg1"/>
              </a:solidFill>
              <a:latin typeface="+mj-lt"/>
              <a:ea typeface="Adobe Hebrew" charset="0"/>
              <a:cs typeface="Adobe Hebrew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81" r:id="rId2"/>
    <p:sldLayoutId id="2147483665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hyperlink" Target="https://baike.baidu.com/item/%E5%91%A8%E6%B5%A6%E9%95%87/1171636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baike.baidu.com/item/%E5%8D%97%E6%B1%87%E5%8C%BA/8215965" TargetMode="External"/><Relationship Id="rId5" Type="http://schemas.openxmlformats.org/officeDocument/2006/relationships/image" Target="../media/image5.jpeg"/><Relationship Id="rId4" Type="http://schemas.openxmlformats.org/officeDocument/2006/relationships/image" Target="../media/image4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hyperlink" Target="https://baike.baidu.com/item/%E5%91%A8%E6%B5%A6%E9%95%87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jpeg"/><Relationship Id="rId5" Type="http://schemas.openxmlformats.org/officeDocument/2006/relationships/image" Target="../media/image8.png"/><Relationship Id="rId4" Type="http://schemas.openxmlformats.org/officeDocument/2006/relationships/image" Target="../media/image7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baike.baidu.com/item/%E7%9F%B3%E6%B5%A6" TargetMode="External"/><Relationship Id="rId3" Type="http://schemas.openxmlformats.org/officeDocument/2006/relationships/hyperlink" Target="https://baike.baidu.com/item/%E5%91%A8%E6%B5%A6/1108751" TargetMode="External"/><Relationship Id="rId7" Type="http://schemas.openxmlformats.org/officeDocument/2006/relationships/hyperlink" Target="https://baike.baidu.com/item/%E4%B9%90%E8%B4%AD/4438263" TargetMode="External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baike.baidu.com/item/%E5%9B%BD%E7%BE%8E%E7%94%B5%E5%99%A8/920388" TargetMode="External"/><Relationship Id="rId11" Type="http://schemas.openxmlformats.org/officeDocument/2006/relationships/image" Target="../media/image15.jpeg"/><Relationship Id="rId5" Type="http://schemas.openxmlformats.org/officeDocument/2006/relationships/hyperlink" Target="https://baike.baidu.com/item/%E4%B8%87%E5%8D%83%E7%99%BE%E8%B4%A7/1903138" TargetMode="External"/><Relationship Id="rId10" Type="http://schemas.openxmlformats.org/officeDocument/2006/relationships/image" Target="../media/image14.jpeg"/><Relationship Id="rId4" Type="http://schemas.openxmlformats.org/officeDocument/2006/relationships/hyperlink" Target="https://baike.baidu.com/item/%E4%B8%87%E8%BE%BE%E5%95%86%E4%B8%9A%E5%B9%BF%E5%9C%BA/1141303" TargetMode="External"/><Relationship Id="rId9" Type="http://schemas.openxmlformats.org/officeDocument/2006/relationships/hyperlink" Target="https://baike.baidu.com/item/%E6%B5%A6%E4%B8%9C/644648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tags" Target="../tags/tag4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6.xml"/><Relationship Id="rId4" Type="http://schemas.openxmlformats.org/officeDocument/2006/relationships/tags" Target="../tags/tag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980501" y="1498294"/>
            <a:ext cx="3084723" cy="4472848"/>
            <a:chOff x="1145754" y="1575412"/>
            <a:chExt cx="3084723" cy="4472848"/>
          </a:xfrm>
        </p:grpSpPr>
        <p:sp>
          <p:nvSpPr>
            <p:cNvPr id="6" name="矩形 5"/>
            <p:cNvSpPr/>
            <p:nvPr/>
          </p:nvSpPr>
          <p:spPr>
            <a:xfrm>
              <a:off x="1233888" y="1674565"/>
              <a:ext cx="2893485" cy="27432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1145754" y="1575412"/>
              <a:ext cx="3084723" cy="447284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4" name="内容占位符 14"/>
            <p:cNvSpPr txBox="1">
              <a:spLocks/>
            </p:cNvSpPr>
            <p:nvPr/>
          </p:nvSpPr>
          <p:spPr>
            <a:xfrm flipH="1">
              <a:off x="1287130" y="4944618"/>
              <a:ext cx="2943345" cy="885094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zh-CN" altLang="en-US" sz="1200" dirty="0"/>
                <a:t>       周浦公园位于南汇周浦镇年家浜路东侧，占地</a:t>
              </a:r>
              <a:r>
                <a:rPr lang="en-US" altLang="zh-CN" sz="1200" dirty="0"/>
                <a:t>200</a:t>
              </a:r>
              <a:r>
                <a:rPr lang="zh-CN" altLang="en-US" sz="1200" dirty="0"/>
                <a:t>亩、投资</a:t>
              </a:r>
              <a:r>
                <a:rPr lang="en-US" altLang="zh-CN" sz="1200" dirty="0"/>
                <a:t>2500</a:t>
              </a:r>
              <a:r>
                <a:rPr lang="zh-CN" altLang="en-US" sz="1200" dirty="0"/>
                <a:t>万元。该公园免费向游客开放，开放时间为每天</a:t>
              </a:r>
              <a:r>
                <a:rPr lang="en-US" altLang="zh-CN" sz="1200" dirty="0"/>
                <a:t>5</a:t>
              </a:r>
              <a:r>
                <a:rPr lang="zh-CN" altLang="en-US" sz="1200" dirty="0"/>
                <a:t>：</a:t>
              </a:r>
              <a:r>
                <a:rPr lang="en-US" altLang="zh-CN" sz="1200" dirty="0"/>
                <a:t>30</a:t>
              </a:r>
              <a:r>
                <a:rPr lang="zh-CN" altLang="en-US" sz="1200" dirty="0"/>
                <a:t>至</a:t>
              </a:r>
              <a:r>
                <a:rPr lang="en-US" altLang="zh-CN" sz="1200" dirty="0"/>
                <a:t>19</a:t>
              </a:r>
              <a:r>
                <a:rPr lang="zh-CN" altLang="en-US" sz="1200" dirty="0"/>
                <a:t>：</a:t>
              </a:r>
              <a:r>
                <a:rPr lang="en-US" altLang="zh-CN" sz="1200" dirty="0"/>
                <a:t>00</a:t>
              </a:r>
              <a:r>
                <a:rPr lang="zh-CN" altLang="en-US" sz="1200" dirty="0"/>
                <a:t>，内设展示周浦地方特色文化的广场浮雕及儿童乐园、沙滩、健身角等，为市民休闲、休憩提供了一个好去处。</a:t>
              </a:r>
              <a:endParaRPr lang="zh-CN" altLang="en-US" sz="1200" dirty="0"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pic>
        <p:nvPicPr>
          <p:cNvPr id="2058" name="Picture 10" descr="https://timgsa.baidu.com/timg?image&amp;quality=80&amp;size=b9999_10000&amp;sec=1542122233869&amp;di=8fb6a1371987647ccf1ef60563ca50bc&amp;imgtype=0&amp;src=http%3A%2F%2F5b0988e595225.cdn.sohucs.com%2Fimages%2F20180407%2F6409645bccef440682ed5c6f9d406446.jpeg">
            <a:extLst>
              <a:ext uri="{FF2B5EF4-FFF2-40B4-BE49-F238E27FC236}">
                <a16:creationId xmlns:a16="http://schemas.microsoft.com/office/drawing/2014/main" id="{14721768-B243-468E-9115-21F531C855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4394" y="1597447"/>
            <a:ext cx="2801966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商圈配套</a:t>
            </a:r>
            <a:r>
              <a:rPr lang="en-US" altLang="zh-CN" dirty="0"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——</a:t>
            </a:r>
            <a:r>
              <a:rPr lang="zh-CN" altLang="en-US" dirty="0"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公园景点</a:t>
            </a:r>
            <a:r>
              <a:rPr lang="en-US" altLang="zh-CN" dirty="0"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/</a:t>
            </a:r>
            <a:r>
              <a:rPr lang="zh-CN" altLang="en-US" dirty="0"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文化体育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E7C072-DD45-4944-B501-499F010E499E}" type="slidenum">
              <a:rPr lang="zh-CN" altLang="en-US" smtClean="0"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pPr/>
              <a:t>0</a:t>
            </a:fld>
            <a:endParaRPr lang="zh-CN" altLang="en-US" dirty="0"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4573845" y="1507476"/>
            <a:ext cx="3084723" cy="4472848"/>
            <a:chOff x="1145754" y="1575412"/>
            <a:chExt cx="3084723" cy="4472848"/>
          </a:xfrm>
        </p:grpSpPr>
        <p:sp>
          <p:nvSpPr>
            <p:cNvPr id="18" name="矩形 17"/>
            <p:cNvSpPr/>
            <p:nvPr/>
          </p:nvSpPr>
          <p:spPr>
            <a:xfrm>
              <a:off x="1145754" y="1575412"/>
              <a:ext cx="3084723" cy="447284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0" name="内容占位符 13"/>
            <p:cNvSpPr txBox="1">
              <a:spLocks/>
            </p:cNvSpPr>
            <p:nvPr/>
          </p:nvSpPr>
          <p:spPr>
            <a:xfrm flipH="1">
              <a:off x="1288973" y="4546345"/>
              <a:ext cx="2801966" cy="313091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endParaRPr lang="zh-CN" altLang="en-US" sz="2000" dirty="0"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23" name="矩形 22"/>
          <p:cNvSpPr/>
          <p:nvPr/>
        </p:nvSpPr>
        <p:spPr>
          <a:xfrm>
            <a:off x="8093725" y="1507476"/>
            <a:ext cx="3084723" cy="44728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9" name="内容占位符 14"/>
          <p:cNvSpPr txBox="1">
            <a:spLocks/>
          </p:cNvSpPr>
          <p:nvPr/>
        </p:nvSpPr>
        <p:spPr>
          <a:xfrm flipH="1">
            <a:off x="8235103" y="4876204"/>
            <a:ext cx="2801966" cy="86720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altLang="en-US" sz="1800" b="1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文字描述：</a:t>
            </a:r>
            <a:r>
              <a:rPr lang="zh-CN" altLang="en-US" sz="1600" b="1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基本情况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+</a:t>
            </a:r>
            <a:r>
              <a:rPr lang="zh-CN" altLang="en-US" sz="1600" b="1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特色</a:t>
            </a:r>
            <a:endParaRPr lang="zh-CN" altLang="en-US" sz="1800" b="1" dirty="0">
              <a:solidFill>
                <a:schemeClr val="bg1"/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37074" y="6232391"/>
            <a:ext cx="3125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b="1" dirty="0"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876381" y="4478409"/>
            <a:ext cx="2085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周浦公园</a:t>
            </a:r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DB90EF73-B27F-4C0F-BCD8-35F817DD72D7}"/>
              </a:ext>
            </a:extLst>
          </p:cNvPr>
          <p:cNvGrpSpPr/>
          <p:nvPr/>
        </p:nvGrpSpPr>
        <p:grpSpPr>
          <a:xfrm>
            <a:off x="8126776" y="1498294"/>
            <a:ext cx="3084723" cy="4472848"/>
            <a:chOff x="1145754" y="1575412"/>
            <a:chExt cx="3084723" cy="4472848"/>
          </a:xfrm>
        </p:grpSpPr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DE387D2C-E8AB-4A61-B73F-8DDE730413D4}"/>
                </a:ext>
              </a:extLst>
            </p:cNvPr>
            <p:cNvSpPr/>
            <p:nvPr/>
          </p:nvSpPr>
          <p:spPr>
            <a:xfrm>
              <a:off x="1145754" y="1575412"/>
              <a:ext cx="3084723" cy="447284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846E7F85-B0F5-4239-8775-21366D5ED94D}"/>
                </a:ext>
              </a:extLst>
            </p:cNvPr>
            <p:cNvSpPr/>
            <p:nvPr/>
          </p:nvSpPr>
          <p:spPr>
            <a:xfrm>
              <a:off x="1233888" y="1674565"/>
              <a:ext cx="2893485" cy="27432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tx1"/>
                  </a:solidFill>
                </a:rPr>
                <a:t>图片</a:t>
              </a:r>
            </a:p>
          </p:txBody>
        </p:sp>
      </p:grpSp>
      <p:pic>
        <p:nvPicPr>
          <p:cNvPr id="35" name="图片 34">
            <a:extLst>
              <a:ext uri="{FF2B5EF4-FFF2-40B4-BE49-F238E27FC236}">
                <a16:creationId xmlns:a16="http://schemas.microsoft.com/office/drawing/2014/main" id="{2D3DAAFB-B8E5-4CCD-84A3-0343B01A8F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4911" y="1597446"/>
            <a:ext cx="2904284" cy="2750035"/>
          </a:xfrm>
          <a:prstGeom prst="rect">
            <a:avLst/>
          </a:prstGeom>
        </p:spPr>
      </p:pic>
      <p:sp>
        <p:nvSpPr>
          <p:cNvPr id="36" name="内容占位符 14">
            <a:extLst>
              <a:ext uri="{FF2B5EF4-FFF2-40B4-BE49-F238E27FC236}">
                <a16:creationId xmlns:a16="http://schemas.microsoft.com/office/drawing/2014/main" id="{5F82D020-1D2F-4984-AFCD-E479EB4EFEFE}"/>
              </a:ext>
            </a:extLst>
          </p:cNvPr>
          <p:cNvSpPr txBox="1">
            <a:spLocks/>
          </p:cNvSpPr>
          <p:nvPr/>
        </p:nvSpPr>
        <p:spPr>
          <a:xfrm flipH="1">
            <a:off x="8284963" y="4556465"/>
            <a:ext cx="2893485" cy="86720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 b="1" dirty="0"/>
              <a:t>浦东老宅</a:t>
            </a:r>
            <a:endParaRPr lang="en-US" altLang="zh-CN" sz="1800" b="1" dirty="0"/>
          </a:p>
          <a:p>
            <a:pPr marL="0" indent="0">
              <a:buNone/>
            </a:pPr>
            <a:r>
              <a:rPr lang="zh-CN" altLang="en-US" sz="1000" dirty="0">
                <a:solidFill>
                  <a:schemeClr val="bg1"/>
                </a:solidFill>
                <a:latin typeface="+mn-ea"/>
              </a:rPr>
              <a:t>       </a:t>
            </a:r>
            <a:r>
              <a:rPr lang="zh-CN" altLang="en-US" sz="1050" dirty="0">
                <a:latin typeface="+mn-ea"/>
              </a:rPr>
              <a:t>浦东老宅是一座具有本地民族特色的民宅建筑，坐落于康桥镇沿北村</a:t>
            </a:r>
            <a:r>
              <a:rPr lang="en-US" altLang="zh-CN" sz="1050" dirty="0">
                <a:latin typeface="+mn-ea"/>
              </a:rPr>
              <a:t>10</a:t>
            </a:r>
            <a:r>
              <a:rPr lang="zh-CN" altLang="en-US" sz="1050" dirty="0">
                <a:latin typeface="+mn-ea"/>
              </a:rPr>
              <a:t>组，位于外环线</a:t>
            </a:r>
            <a:r>
              <a:rPr lang="en-US" altLang="zh-CN" sz="1050" dirty="0">
                <a:latin typeface="+mn-ea"/>
              </a:rPr>
              <a:t>400</a:t>
            </a:r>
            <a:r>
              <a:rPr lang="zh-CN" altLang="en-US" sz="1050" dirty="0">
                <a:latin typeface="+mn-ea"/>
              </a:rPr>
              <a:t>米林带之内。老宅占地</a:t>
            </a:r>
            <a:r>
              <a:rPr lang="en-US" altLang="zh-CN" sz="1050" dirty="0">
                <a:latin typeface="+mn-ea"/>
              </a:rPr>
              <a:t>35</a:t>
            </a:r>
            <a:r>
              <a:rPr lang="zh-CN" altLang="en-US" sz="1050" dirty="0">
                <a:latin typeface="+mn-ea"/>
              </a:rPr>
              <a:t>亩，全部选用动拆迁中遗留下来的旧材料建成，四周古式龙墙环绕，宅院内建有古色古香的民宅群落，屋内生活用具和生产工具一应俱全</a:t>
            </a:r>
            <a:r>
              <a:rPr lang="zh-CN" altLang="en-US" sz="1000" dirty="0">
                <a:solidFill>
                  <a:schemeClr val="bg1"/>
                </a:solidFill>
                <a:latin typeface="+mn-ea"/>
              </a:rPr>
              <a:t>。</a:t>
            </a:r>
            <a:endParaRPr lang="zh-CN" altLang="en-US" sz="1000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2060" name="Picture 12" descr="https://timgsa.baidu.com/timg?image&amp;quality=80&amp;size=b9999_10000&amp;sec=1542122648134&amp;di=b623abcfe636d707dffa9af6e21fd57b&amp;imgtype=0&amp;src=http%3A%2F%2Fs1.sinaimg.cn%2Fmw690%2F001ROZSkzy75tNUzF7y80%26690">
            <a:extLst>
              <a:ext uri="{FF2B5EF4-FFF2-40B4-BE49-F238E27FC236}">
                <a16:creationId xmlns:a16="http://schemas.microsoft.com/office/drawing/2014/main" id="{AD7F61DF-F547-41AF-8CC8-39621CBB3A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7063" y="1600800"/>
            <a:ext cx="2801966" cy="2739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内容占位符 14">
            <a:extLst>
              <a:ext uri="{FF2B5EF4-FFF2-40B4-BE49-F238E27FC236}">
                <a16:creationId xmlns:a16="http://schemas.microsoft.com/office/drawing/2014/main" id="{8FFFAA27-BF7F-470A-89AA-F78A672AFEE1}"/>
              </a:ext>
            </a:extLst>
          </p:cNvPr>
          <p:cNvSpPr txBox="1">
            <a:spLocks/>
          </p:cNvSpPr>
          <p:nvPr/>
        </p:nvSpPr>
        <p:spPr>
          <a:xfrm flipH="1">
            <a:off x="4733872" y="4554101"/>
            <a:ext cx="2893485" cy="86720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 b="1" dirty="0"/>
              <a:t>永定寺</a:t>
            </a:r>
            <a:endParaRPr lang="en-US" altLang="zh-CN" sz="1800" b="1" dirty="0"/>
          </a:p>
          <a:p>
            <a:pPr marL="0" indent="0">
              <a:buNone/>
            </a:pPr>
            <a:r>
              <a:rPr lang="zh-CN" altLang="en-US" sz="1200" dirty="0"/>
              <a:t>      永定寺位于上海市浦东新区（原</a:t>
            </a:r>
            <a:r>
              <a:rPr lang="zh-CN" altLang="en-US" sz="1200" dirty="0">
                <a:hlinkClick r:id="rId6"/>
              </a:rPr>
              <a:t>南汇区</a:t>
            </a:r>
            <a:r>
              <a:rPr lang="zh-CN" altLang="en-US" sz="1200" dirty="0"/>
              <a:t>）</a:t>
            </a:r>
            <a:r>
              <a:rPr lang="zh-CN" altLang="en-US" sz="1200" dirty="0">
                <a:hlinkClick r:id="rId7"/>
              </a:rPr>
              <a:t>周浦镇</a:t>
            </a:r>
            <a:r>
              <a:rPr lang="zh-CN" altLang="en-US" sz="1200" dirty="0"/>
              <a:t>。已有</a:t>
            </a:r>
            <a:r>
              <a:rPr lang="en-US" altLang="zh-CN" sz="1200" dirty="0"/>
              <a:t>800</a:t>
            </a:r>
            <a:r>
              <a:rPr lang="zh-CN" altLang="en-US" sz="1200" dirty="0"/>
              <a:t>多年，曾毁于两次战乱，修建完毕广场可以与周浦活动中心相连，也是信徒朝拜和周边居民休憩之地</a:t>
            </a:r>
            <a:endParaRPr lang="zh-CN" altLang="en-US" sz="1200" b="1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804007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印象春城楼盘</a:t>
            </a:r>
            <a:r>
              <a:rPr lang="en-US" altLang="zh-CN" dirty="0"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——</a:t>
            </a:r>
            <a:r>
              <a:rPr lang="zh-CN" altLang="en-US" dirty="0"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小区设计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E7C072-DD45-4944-B501-499F010E499E}" type="slidenum">
              <a:rPr lang="zh-CN" altLang="en-US" smtClean="0"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pPr/>
              <a:t>9</a:t>
            </a:fld>
            <a:endParaRPr lang="zh-CN" altLang="en-US" dirty="0"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1026" name="Picture 2" descr="https://timgsa.baidu.com/timg?image&amp;quality=80&amp;size=b9999_10000&amp;sec=1542187505096&amp;di=b28ed5ab5d5e01ae9d0f9ade4f4a55b3&amp;imgtype=0&amp;src=http%3A%2F%2Fimg1.gtimg.com%2Fhouse_shanghai%2Fpics%2Fhv1%2F155%2F50%2F1166%2F75832055.jpg">
            <a:extLst>
              <a:ext uri="{FF2B5EF4-FFF2-40B4-BE49-F238E27FC236}">
                <a16:creationId xmlns:a16="http://schemas.microsoft.com/office/drawing/2014/main" id="{FA41FB8B-251D-4B9D-8749-8BFBEAD14E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586" y="971441"/>
            <a:ext cx="3828364" cy="2543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timgsa.baidu.com/timg?image&amp;quality=80&amp;size=b9999_10000&amp;sec=1542187711363&amp;di=48a1b7ad4016dbff9175c94f87a6ce5f&amp;imgtype=0&amp;src=http%3A%2F%2Fsh.leju.com%2Fimages%2F2012%2F0731%2FU6821P643DT20120731153456.jpg">
            <a:extLst>
              <a:ext uri="{FF2B5EF4-FFF2-40B4-BE49-F238E27FC236}">
                <a16:creationId xmlns:a16="http://schemas.microsoft.com/office/drawing/2014/main" id="{6F91BF6F-5C67-4369-88FA-AAEFE2A84A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586" y="3638550"/>
            <a:ext cx="3828364" cy="2739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22645DD6-BE9B-4193-A7BE-D56A8D4EF39B}"/>
              </a:ext>
            </a:extLst>
          </p:cNvPr>
          <p:cNvSpPr txBox="1"/>
          <p:nvPr/>
        </p:nvSpPr>
        <p:spPr>
          <a:xfrm>
            <a:off x="5285652" y="1007291"/>
            <a:ext cx="4368800" cy="5109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zh-CN" b="1" dirty="0"/>
              <a:t>开发商</a:t>
            </a:r>
            <a:r>
              <a:rPr lang="zh-CN" altLang="zh-CN" dirty="0"/>
              <a:t>：</a:t>
            </a:r>
            <a:r>
              <a:rPr lang="zh-CN" altLang="zh-CN" sz="1400" dirty="0"/>
              <a:t>上海瀛浦置业有限公司</a:t>
            </a:r>
            <a:r>
              <a:rPr lang="zh-CN" altLang="en-US" sz="1400" dirty="0"/>
              <a:t>，</a:t>
            </a:r>
            <a:r>
              <a:rPr lang="zh-CN" altLang="zh-CN" sz="1400" dirty="0"/>
              <a:t>中华企业承建</a:t>
            </a:r>
            <a:r>
              <a:rPr lang="en-US" altLang="zh-CN" sz="1400" dirty="0"/>
              <a:t>(</a:t>
            </a:r>
            <a:r>
              <a:rPr lang="zh-CN" altLang="zh-CN" sz="1400" dirty="0"/>
              <a:t>国企</a:t>
            </a:r>
            <a:r>
              <a:rPr lang="en-US" altLang="zh-CN" sz="1400" dirty="0"/>
              <a:t>)</a:t>
            </a:r>
            <a:r>
              <a:rPr lang="zh-CN" altLang="zh-CN" sz="1400" dirty="0"/>
              <a:t>。（两河流域别墅、莫奈庄园别墅）</a:t>
            </a:r>
            <a:endParaRPr lang="en-US" altLang="zh-CN" sz="1400" dirty="0"/>
          </a:p>
          <a:p>
            <a:endParaRPr lang="en-US" altLang="zh-CN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/>
              <a:t>设计：</a:t>
            </a:r>
            <a:r>
              <a:rPr lang="zh-CN" altLang="en-US" sz="1400" dirty="0"/>
              <a:t>五个街区，一区一景，各自独立分开，凉亭、绿植、画廊、休闲长廊、木桥、林荫小道和喷泉景观。</a:t>
            </a:r>
            <a:endParaRPr lang="en-US" altLang="zh-CN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/>
              <a:t>建筑风格：</a:t>
            </a:r>
            <a:r>
              <a:rPr lang="zh-CN" altLang="en-US" sz="1400" dirty="0"/>
              <a:t>外观采用相近德国慕尼黑的</a:t>
            </a:r>
            <a:r>
              <a:rPr lang="en-US" altLang="zh-CN" sz="1400" dirty="0"/>
              <a:t>ARE-DECO</a:t>
            </a:r>
            <a:r>
              <a:rPr lang="zh-CN" altLang="en-US" sz="1400" dirty="0"/>
              <a:t>风格，外立面墙体采用褐色面砖贴面，总体上比较重，不显老旧，耐风雨腐蚀</a:t>
            </a:r>
            <a:endParaRPr lang="en-US" altLang="zh-CN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/>
              <a:t>分期户型：</a:t>
            </a:r>
            <a:r>
              <a:rPr lang="zh-CN" altLang="en-US" sz="1400" dirty="0"/>
              <a:t>分三期建造，</a:t>
            </a:r>
            <a:r>
              <a:rPr lang="zh-CN" altLang="zh-CN" sz="1400" dirty="0"/>
              <a:t>一期：</a:t>
            </a:r>
            <a:r>
              <a:rPr lang="en-US" altLang="zh-CN" sz="1400" dirty="0"/>
              <a:t>1</a:t>
            </a:r>
            <a:r>
              <a:rPr lang="zh-CN" altLang="zh-CN" sz="1400" dirty="0"/>
              <a:t>—</a:t>
            </a:r>
            <a:r>
              <a:rPr lang="en-US" altLang="zh-CN" sz="1400" dirty="0"/>
              <a:t>22</a:t>
            </a:r>
            <a:r>
              <a:rPr lang="zh-CN" altLang="zh-CN" sz="1400" dirty="0"/>
              <a:t>号</a:t>
            </a:r>
            <a:r>
              <a:rPr lang="en-US" altLang="zh-CN" sz="1400" dirty="0"/>
              <a:t>2009</a:t>
            </a:r>
            <a:r>
              <a:rPr lang="zh-CN" altLang="zh-CN" sz="1400" dirty="0"/>
              <a:t>年竣工，二期：</a:t>
            </a:r>
            <a:r>
              <a:rPr lang="en-US" altLang="zh-CN" sz="1400" dirty="0"/>
              <a:t>31</a:t>
            </a:r>
            <a:r>
              <a:rPr lang="zh-CN" altLang="zh-CN" sz="1400" dirty="0"/>
              <a:t>—</a:t>
            </a:r>
            <a:r>
              <a:rPr lang="en-US" altLang="zh-CN" sz="1400" dirty="0"/>
              <a:t>49</a:t>
            </a:r>
            <a:r>
              <a:rPr lang="zh-CN" altLang="zh-CN" sz="1400" dirty="0"/>
              <a:t>号</a:t>
            </a:r>
            <a:r>
              <a:rPr lang="en-US" altLang="zh-CN" sz="1400" dirty="0"/>
              <a:t>2010</a:t>
            </a:r>
            <a:r>
              <a:rPr lang="zh-CN" altLang="zh-CN" sz="1400" dirty="0"/>
              <a:t>年竣工，三期：</a:t>
            </a:r>
            <a:r>
              <a:rPr lang="en-US" altLang="zh-CN" sz="1400" dirty="0"/>
              <a:t>60</a:t>
            </a:r>
            <a:r>
              <a:rPr lang="zh-CN" altLang="zh-CN" sz="1400" dirty="0"/>
              <a:t>—</a:t>
            </a:r>
            <a:r>
              <a:rPr lang="en-US" altLang="zh-CN" sz="1400" dirty="0"/>
              <a:t>78</a:t>
            </a:r>
            <a:r>
              <a:rPr lang="zh-CN" altLang="zh-CN" sz="1400" dirty="0"/>
              <a:t>号</a:t>
            </a:r>
            <a:r>
              <a:rPr lang="en-US" altLang="zh-CN" sz="1400" dirty="0"/>
              <a:t>2011</a:t>
            </a:r>
            <a:r>
              <a:rPr lang="zh-CN" altLang="zh-CN" sz="1400" dirty="0"/>
              <a:t>年竣工）</a:t>
            </a:r>
            <a:r>
              <a:rPr lang="zh-CN" altLang="en-US" sz="1400" dirty="0"/>
              <a:t>，主力户型从</a:t>
            </a:r>
            <a:r>
              <a:rPr lang="en-US" altLang="zh-CN" sz="1400" dirty="0"/>
              <a:t>63.77</a:t>
            </a:r>
            <a:r>
              <a:rPr lang="zh-CN" altLang="en-US" sz="1400" dirty="0"/>
              <a:t>平米</a:t>
            </a:r>
            <a:r>
              <a:rPr lang="en-US" altLang="zh-CN" sz="1400" dirty="0"/>
              <a:t> </a:t>
            </a:r>
            <a:r>
              <a:rPr lang="zh-CN" altLang="en-US" sz="1400" dirty="0"/>
              <a:t>到</a:t>
            </a:r>
            <a:r>
              <a:rPr lang="en-US" altLang="zh-CN" sz="1400" dirty="0"/>
              <a:t> 138</a:t>
            </a:r>
            <a:r>
              <a:rPr lang="zh-CN" altLang="en-US" sz="1400" dirty="0"/>
              <a:t>平米的一居室到三居室户型。</a:t>
            </a:r>
            <a:endParaRPr lang="en-US" altLang="zh-CN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zh-CN" sz="1400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598064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印象春城</a:t>
            </a:r>
            <a:r>
              <a:rPr lang="en-US" altLang="zh-CN" dirty="0"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——</a:t>
            </a:r>
            <a:r>
              <a:rPr lang="zh-CN" altLang="en-US" dirty="0"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一居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E7C072-DD45-4944-B501-499F010E499E}" type="slidenum">
              <a:rPr lang="zh-CN" altLang="en-US" smtClean="0"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pPr/>
              <a:t>10</a:t>
            </a:fld>
            <a:endParaRPr lang="zh-CN" altLang="en-US" dirty="0"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3" name="TextBox 9">
            <a:extLst>
              <a:ext uri="{FF2B5EF4-FFF2-40B4-BE49-F238E27FC236}">
                <a16:creationId xmlns:a16="http://schemas.microsoft.com/office/drawing/2014/main" id="{11C15175-DED7-4DAB-B402-2AD7D895E8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99057" y="5075708"/>
            <a:ext cx="2288598" cy="6934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84352" tIns="42176" rIns="84352" bIns="42176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b="1" dirty="0">
                <a:latin typeface="Arial" panose="020B0604020202020204" pitchFamily="34" charset="0"/>
                <a:ea typeface="Microsoft YaHei" panose="020B0503020204020204" pitchFamily="34" charset="-122"/>
                <a:cs typeface="汉仪书宋二简"/>
                <a:sym typeface="Arial" panose="020B0604020202020204" pitchFamily="34" charset="0"/>
              </a:rPr>
              <a:t>户型</a:t>
            </a:r>
            <a:r>
              <a:rPr lang="en-US" altLang="zh-CN" sz="1400" b="1" dirty="0">
                <a:latin typeface="Arial" panose="020B0604020202020204" pitchFamily="34" charset="0"/>
                <a:ea typeface="Microsoft YaHei" panose="020B0503020204020204" pitchFamily="34" charset="-122"/>
                <a:cs typeface="汉仪书宋二简"/>
                <a:sym typeface="Arial" panose="020B0604020202020204" pitchFamily="34" charset="0"/>
              </a:rPr>
              <a:t>1A</a:t>
            </a:r>
            <a:endParaRPr lang="en-US" sz="1400" b="1" dirty="0">
              <a:latin typeface="Arial" panose="020B0604020202020204" pitchFamily="34" charset="0"/>
              <a:ea typeface="Microsoft YaHei" panose="020B0503020204020204" pitchFamily="34" charset="-122"/>
              <a:cs typeface="汉仪书宋二简"/>
              <a:sym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en-US" altLang="zh-CN" sz="1400" dirty="0">
                <a:latin typeface="Arial" panose="020B0604020202020204" pitchFamily="34" charset="0"/>
                <a:ea typeface="Microsoft YaHei" panose="020B0503020204020204" pitchFamily="34" charset="-122"/>
                <a:cs typeface="汉仪书宋二简"/>
                <a:sym typeface="Arial" panose="020B0604020202020204" pitchFamily="34" charset="0"/>
              </a:rPr>
              <a:t>63.77</a:t>
            </a:r>
            <a:r>
              <a:rPr lang="zh-CN" altLang="en-US" sz="1400" dirty="0">
                <a:latin typeface="Arial" panose="020B0604020202020204" pitchFamily="34" charset="0"/>
                <a:ea typeface="Microsoft YaHei" panose="020B0503020204020204" pitchFamily="34" charset="-122"/>
                <a:cs typeface="汉仪书宋二简"/>
                <a:sym typeface="Arial" panose="020B0604020202020204" pitchFamily="34" charset="0"/>
              </a:rPr>
              <a:t>平米，</a:t>
            </a:r>
            <a:r>
              <a:rPr lang="en-US" altLang="zh-CN" sz="1400" dirty="0">
                <a:latin typeface="Arial" panose="020B0604020202020204" pitchFamily="34" charset="0"/>
                <a:ea typeface="Microsoft YaHei" panose="020B0503020204020204" pitchFamily="34" charset="-122"/>
                <a:cs typeface="汉仪书宋二简"/>
                <a:sym typeface="Arial" panose="020B0604020202020204" pitchFamily="34" charset="0"/>
              </a:rPr>
              <a:t>1</a:t>
            </a:r>
            <a:r>
              <a:rPr lang="zh-CN" altLang="en-US" sz="1400" dirty="0">
                <a:latin typeface="Arial" panose="020B0604020202020204" pitchFamily="34" charset="0"/>
                <a:ea typeface="Microsoft YaHei" panose="020B0503020204020204" pitchFamily="34" charset="-122"/>
                <a:cs typeface="汉仪书宋二简"/>
                <a:sym typeface="Arial" panose="020B0604020202020204" pitchFamily="34" charset="0"/>
              </a:rPr>
              <a:t>室厅</a:t>
            </a:r>
            <a:r>
              <a:rPr lang="en-US" sz="1400" dirty="0">
                <a:latin typeface="Arial" panose="020B0604020202020204" pitchFamily="34" charset="0"/>
                <a:ea typeface="Microsoft YaHei" panose="020B0503020204020204" pitchFamily="34" charset="-122"/>
                <a:cs typeface="汉仪书宋二简"/>
                <a:sym typeface="Arial" panose="020B0604020202020204" pitchFamily="34" charset="0"/>
              </a:rPr>
              <a:t>1</a:t>
            </a:r>
            <a:r>
              <a:rPr lang="zh-CN" altLang="en-US" sz="1400" dirty="0">
                <a:latin typeface="Arial" panose="020B0604020202020204" pitchFamily="34" charset="0"/>
                <a:ea typeface="Microsoft YaHei" panose="020B0503020204020204" pitchFamily="34" charset="-122"/>
                <a:cs typeface="汉仪书宋二简"/>
                <a:sym typeface="Arial" panose="020B0604020202020204" pitchFamily="34" charset="0"/>
              </a:rPr>
              <a:t>厨</a:t>
            </a:r>
            <a:r>
              <a:rPr lang="en-US" sz="1400" dirty="0">
                <a:latin typeface="Arial" panose="020B0604020202020204" pitchFamily="34" charset="0"/>
                <a:ea typeface="Microsoft YaHei" panose="020B0503020204020204" pitchFamily="34" charset="-122"/>
                <a:cs typeface="汉仪书宋二简"/>
                <a:sym typeface="Arial" panose="020B0604020202020204" pitchFamily="34" charset="0"/>
              </a:rPr>
              <a:t>1</a:t>
            </a:r>
            <a:r>
              <a:rPr lang="zh-CN" altLang="en-US" sz="1400" dirty="0">
                <a:latin typeface="Arial" panose="020B0604020202020204" pitchFamily="34" charset="0"/>
                <a:ea typeface="Microsoft YaHei" panose="020B0503020204020204" pitchFamily="34" charset="-122"/>
                <a:cs typeface="汉仪书宋二简"/>
                <a:sym typeface="Arial" panose="020B0604020202020204" pitchFamily="34" charset="0"/>
              </a:rPr>
              <a:t>卫</a:t>
            </a:r>
          </a:p>
        </p:txBody>
      </p:sp>
      <p:sp>
        <p:nvSpPr>
          <p:cNvPr id="36" name="TextBox 9">
            <a:extLst>
              <a:ext uri="{FF2B5EF4-FFF2-40B4-BE49-F238E27FC236}">
                <a16:creationId xmlns:a16="http://schemas.microsoft.com/office/drawing/2014/main" id="{32F0E41A-A178-4B1B-A128-F7FDE123A2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27089" y="5075708"/>
            <a:ext cx="3290268" cy="10147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84352" tIns="42176" rIns="84352" bIns="42176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b="1" dirty="0">
                <a:latin typeface="Arial" panose="020B0604020202020204" pitchFamily="34" charset="0"/>
                <a:ea typeface="Microsoft YaHei" panose="020B0503020204020204" pitchFamily="34" charset="-122"/>
                <a:cs typeface="汉仪书宋二简"/>
                <a:sym typeface="Arial" panose="020B0604020202020204" pitchFamily="34" charset="0"/>
              </a:rPr>
              <a:t>户型</a:t>
            </a:r>
            <a:r>
              <a:rPr lang="en-US" altLang="zh-CN" sz="1400" b="1" dirty="0">
                <a:latin typeface="Arial" panose="020B0604020202020204" pitchFamily="34" charset="0"/>
                <a:ea typeface="Microsoft YaHei" panose="020B0503020204020204" pitchFamily="34" charset="-122"/>
                <a:cs typeface="汉仪书宋二简"/>
                <a:sym typeface="Arial" panose="020B0604020202020204" pitchFamily="34" charset="0"/>
              </a:rPr>
              <a:t>1B</a:t>
            </a:r>
            <a:endParaRPr lang="en-US" sz="1400" b="1" dirty="0">
              <a:latin typeface="Arial" panose="020B0604020202020204" pitchFamily="34" charset="0"/>
              <a:ea typeface="Microsoft YaHei" panose="020B0503020204020204" pitchFamily="34" charset="-122"/>
              <a:cs typeface="汉仪书宋二简"/>
              <a:sym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en-US" sz="1400" dirty="0">
                <a:latin typeface="Arial" panose="020B0604020202020204" pitchFamily="34" charset="0"/>
                <a:ea typeface="Microsoft YaHei" panose="020B0503020204020204" pitchFamily="34" charset="-122"/>
                <a:cs typeface="汉仪书宋二简"/>
                <a:sym typeface="Arial" panose="020B0604020202020204" pitchFamily="34" charset="0"/>
              </a:rPr>
              <a:t>73</a:t>
            </a:r>
            <a:r>
              <a:rPr lang="zh-CN" altLang="en-US" sz="1400" dirty="0">
                <a:latin typeface="Arial" panose="020B0604020202020204" pitchFamily="34" charset="0"/>
                <a:ea typeface="Microsoft YaHei" panose="020B0503020204020204" pitchFamily="34" charset="-122"/>
                <a:cs typeface="汉仪书宋二简"/>
                <a:sym typeface="Arial" panose="020B0604020202020204" pitchFamily="34" charset="0"/>
              </a:rPr>
              <a:t>平米，</a:t>
            </a:r>
            <a:r>
              <a:rPr lang="en-US" sz="1400" dirty="0">
                <a:latin typeface="Arial" panose="020B0604020202020204" pitchFamily="34" charset="0"/>
                <a:ea typeface="Microsoft YaHei" panose="020B0503020204020204" pitchFamily="34" charset="-122"/>
                <a:cs typeface="汉仪书宋二简"/>
                <a:sym typeface="Arial" panose="020B0604020202020204" pitchFamily="34" charset="0"/>
              </a:rPr>
              <a:t>1</a:t>
            </a:r>
            <a:r>
              <a:rPr lang="zh-CN" altLang="en-US" sz="1400" dirty="0">
                <a:latin typeface="Arial" panose="020B0604020202020204" pitchFamily="34" charset="0"/>
                <a:ea typeface="Microsoft YaHei" panose="020B0503020204020204" pitchFamily="34" charset="-122"/>
                <a:cs typeface="汉仪书宋二简"/>
                <a:sym typeface="Arial" panose="020B0604020202020204" pitchFamily="34" charset="0"/>
              </a:rPr>
              <a:t>室</a:t>
            </a:r>
            <a:r>
              <a:rPr lang="en-US" sz="1400" dirty="0">
                <a:latin typeface="Arial" panose="020B0604020202020204" pitchFamily="34" charset="0"/>
                <a:ea typeface="Microsoft YaHei" panose="020B0503020204020204" pitchFamily="34" charset="-122"/>
                <a:cs typeface="汉仪书宋二简"/>
                <a:sym typeface="Arial" panose="020B0604020202020204" pitchFamily="34" charset="0"/>
              </a:rPr>
              <a:t>1</a:t>
            </a:r>
            <a:r>
              <a:rPr lang="zh-CN" altLang="en-US" sz="1400" dirty="0">
                <a:latin typeface="Arial" panose="020B0604020202020204" pitchFamily="34" charset="0"/>
                <a:ea typeface="Microsoft YaHei" panose="020B0503020204020204" pitchFamily="34" charset="-122"/>
                <a:cs typeface="汉仪书宋二简"/>
                <a:sym typeface="Arial" panose="020B0604020202020204" pitchFamily="34" charset="0"/>
              </a:rPr>
              <a:t>厅</a:t>
            </a:r>
            <a:r>
              <a:rPr lang="en-US" sz="1400" dirty="0">
                <a:latin typeface="Arial" panose="020B0604020202020204" pitchFamily="34" charset="0"/>
                <a:ea typeface="Microsoft YaHei" panose="020B0503020204020204" pitchFamily="34" charset="-122"/>
                <a:cs typeface="汉仪书宋二简"/>
                <a:sym typeface="Arial" panose="020B0604020202020204" pitchFamily="34" charset="0"/>
              </a:rPr>
              <a:t>1</a:t>
            </a:r>
            <a:r>
              <a:rPr lang="zh-CN" altLang="en-US" sz="1400" dirty="0">
                <a:latin typeface="Arial" panose="020B0604020202020204" pitchFamily="34" charset="0"/>
                <a:ea typeface="Microsoft YaHei" panose="020B0503020204020204" pitchFamily="34" charset="-122"/>
                <a:cs typeface="汉仪书宋二简"/>
                <a:sym typeface="Arial" panose="020B0604020202020204" pitchFamily="34" charset="0"/>
              </a:rPr>
              <a:t>厨</a:t>
            </a:r>
            <a:r>
              <a:rPr lang="en-US" sz="1400" dirty="0">
                <a:latin typeface="Arial" panose="020B0604020202020204" pitchFamily="34" charset="0"/>
                <a:ea typeface="Microsoft YaHei" panose="020B0503020204020204" pitchFamily="34" charset="-122"/>
                <a:cs typeface="汉仪书宋二简"/>
                <a:sym typeface="Arial" panose="020B0604020202020204" pitchFamily="34" charset="0"/>
              </a:rPr>
              <a:t>1</a:t>
            </a:r>
            <a:r>
              <a:rPr lang="zh-CN" altLang="en-US" sz="1400" dirty="0">
                <a:latin typeface="Arial" panose="020B0604020202020204" pitchFamily="34" charset="0"/>
                <a:ea typeface="Microsoft YaHei" panose="020B0503020204020204" pitchFamily="34" charset="-122"/>
                <a:cs typeface="汉仪书宋二简"/>
                <a:sym typeface="Arial" panose="020B0604020202020204" pitchFamily="34" charset="0"/>
              </a:rPr>
              <a:t>卫</a:t>
            </a:r>
            <a:br>
              <a:rPr lang="en-US" altLang="zh-CN" sz="1400" dirty="0">
                <a:latin typeface="Arial" panose="020B0604020202020204" pitchFamily="34" charset="0"/>
                <a:ea typeface="Microsoft YaHei" panose="020B0503020204020204" pitchFamily="34" charset="-122"/>
                <a:cs typeface="汉仪书宋二简"/>
                <a:sym typeface="Arial" panose="020B0604020202020204" pitchFamily="34" charset="0"/>
              </a:rPr>
            </a:br>
            <a:r>
              <a:rPr lang="zh-CN" altLang="en-US" sz="1400" dirty="0">
                <a:latin typeface="Arial" panose="020B0604020202020204" pitchFamily="34" charset="0"/>
                <a:ea typeface="Microsoft YaHei" panose="020B0503020204020204" pitchFamily="34" charset="-122"/>
                <a:cs typeface="汉仪书宋二简"/>
                <a:sym typeface="Arial" panose="020B0604020202020204" pitchFamily="34" charset="0"/>
              </a:rPr>
              <a:t>（该户型只有</a:t>
            </a:r>
            <a:r>
              <a:rPr lang="en-US" altLang="zh-CN" sz="1400" dirty="0">
                <a:latin typeface="Arial" panose="020B0604020202020204" pitchFamily="34" charset="0"/>
                <a:ea typeface="Microsoft YaHei" panose="020B0503020204020204" pitchFamily="34" charset="-122"/>
                <a:cs typeface="汉仪书宋二简"/>
                <a:sym typeface="Arial" panose="020B0604020202020204" pitchFamily="34" charset="0"/>
              </a:rPr>
              <a:t>8</a:t>
            </a:r>
            <a:r>
              <a:rPr lang="zh-CN" altLang="en-US" sz="1400" dirty="0">
                <a:latin typeface="Arial" panose="020B0604020202020204" pitchFamily="34" charset="0"/>
                <a:ea typeface="Microsoft YaHei" panose="020B0503020204020204" pitchFamily="34" charset="-122"/>
                <a:cs typeface="汉仪书宋二简"/>
                <a:sym typeface="Arial" panose="020B0604020202020204" pitchFamily="34" charset="0"/>
              </a:rPr>
              <a:t>号楼有，共计</a:t>
            </a:r>
            <a:r>
              <a:rPr lang="en-US" altLang="zh-CN" sz="1400" dirty="0">
                <a:solidFill>
                  <a:srgbClr val="FF0000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汉仪书宋二简"/>
                <a:sym typeface="Arial" panose="020B0604020202020204" pitchFamily="34" charset="0"/>
              </a:rPr>
              <a:t>36</a:t>
            </a:r>
            <a:r>
              <a:rPr lang="zh-CN" altLang="en-US" sz="1400" dirty="0">
                <a:latin typeface="Arial" panose="020B0604020202020204" pitchFamily="34" charset="0"/>
                <a:ea typeface="Microsoft YaHei" panose="020B0503020204020204" pitchFamily="34" charset="-122"/>
                <a:cs typeface="汉仪书宋二简"/>
                <a:sym typeface="Arial" panose="020B0604020202020204" pitchFamily="34" charset="0"/>
              </a:rPr>
              <a:t>套）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2BC2C04-B6A5-4CBA-ABB6-00CD61CACF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7776" y="971442"/>
            <a:ext cx="4661210" cy="405140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A43A4C2-F7BC-409C-B08A-F0F0017A58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" y="971442"/>
            <a:ext cx="4661210" cy="4051408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21FB2A7C-AE67-4C6C-820D-E2109BCFABAF}"/>
              </a:ext>
            </a:extLst>
          </p:cNvPr>
          <p:cNvSpPr/>
          <p:nvPr/>
        </p:nvSpPr>
        <p:spPr>
          <a:xfrm>
            <a:off x="802889" y="5769127"/>
            <a:ext cx="4772722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zh-CN" dirty="0"/>
              <a:t>楼栋分布：</a:t>
            </a:r>
            <a:r>
              <a:rPr lang="en-US" altLang="zh-CN" dirty="0"/>
              <a:t>18/19/37/49/60/61/72/73</a:t>
            </a:r>
            <a:r>
              <a:rPr lang="zh-CN" altLang="zh-CN" dirty="0"/>
              <a:t>号楼 </a:t>
            </a:r>
          </a:p>
          <a:p>
            <a:r>
              <a:rPr lang="en-US" altLang="zh-CN" dirty="0"/>
              <a:t>                  </a:t>
            </a:r>
            <a:r>
              <a:rPr lang="en-US" altLang="zh-CN" sz="1400" dirty="0"/>
              <a:t>02/03</a:t>
            </a:r>
            <a:r>
              <a:rPr lang="zh-CN" altLang="zh-CN" sz="1400" dirty="0"/>
              <a:t>室</a:t>
            </a:r>
            <a:r>
              <a:rPr lang="zh-CN" altLang="en-US" sz="1400" dirty="0"/>
              <a:t>共计套数（</a:t>
            </a:r>
            <a:r>
              <a:rPr lang="en-US" altLang="zh-CN" sz="1400" dirty="0">
                <a:solidFill>
                  <a:srgbClr val="FF0000"/>
                </a:solidFill>
              </a:rPr>
              <a:t>252</a:t>
            </a:r>
            <a:r>
              <a:rPr lang="zh-CN" altLang="en-US" sz="1400" dirty="0"/>
              <a:t>套）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033835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21982" y="85712"/>
            <a:ext cx="10515600" cy="618100"/>
          </a:xfrm>
        </p:spPr>
        <p:txBody>
          <a:bodyPr/>
          <a:lstStyle/>
          <a:p>
            <a:r>
              <a:rPr lang="zh-CN" altLang="en-US" dirty="0"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印象春城</a:t>
            </a:r>
            <a:r>
              <a:rPr lang="en-US" altLang="zh-CN" dirty="0"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——</a:t>
            </a:r>
            <a:r>
              <a:rPr lang="zh-CN" altLang="en-US" dirty="0"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两居双南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E7C072-DD45-4944-B501-499F010E499E}" type="slidenum">
              <a:rPr lang="zh-CN" altLang="en-US" smtClean="0"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pPr/>
              <a:t>11</a:t>
            </a:fld>
            <a:endParaRPr lang="zh-CN" altLang="en-US" dirty="0"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3" name="TextBox 9">
            <a:extLst>
              <a:ext uri="{FF2B5EF4-FFF2-40B4-BE49-F238E27FC236}">
                <a16:creationId xmlns:a16="http://schemas.microsoft.com/office/drawing/2014/main" id="{11C15175-DED7-4DAB-B402-2AD7D895E8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602" y="4857073"/>
            <a:ext cx="4011293" cy="3698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84352" tIns="42176" rIns="84352" bIns="42176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b="1" dirty="0">
                <a:latin typeface="Arial" panose="020B0604020202020204" pitchFamily="34" charset="0"/>
                <a:ea typeface="Microsoft YaHei" panose="020B0503020204020204" pitchFamily="34" charset="-122"/>
                <a:cs typeface="汉仪书宋二简"/>
                <a:sym typeface="Arial" panose="020B0604020202020204" pitchFamily="34" charset="0"/>
              </a:rPr>
              <a:t>户型</a:t>
            </a:r>
            <a:r>
              <a:rPr lang="en-US" altLang="zh-CN" sz="1400" b="1" dirty="0">
                <a:latin typeface="Arial" panose="020B0604020202020204" pitchFamily="34" charset="0"/>
                <a:ea typeface="Microsoft YaHei" panose="020B0503020204020204" pitchFamily="34" charset="-122"/>
                <a:cs typeface="汉仪书宋二简"/>
                <a:sym typeface="Arial" panose="020B0604020202020204" pitchFamily="34" charset="0"/>
              </a:rPr>
              <a:t>B1</a:t>
            </a:r>
            <a:r>
              <a:rPr lang="zh-CN" altLang="en-US" sz="1400" b="1" dirty="0">
                <a:latin typeface="Arial" panose="020B0604020202020204" pitchFamily="34" charset="0"/>
                <a:ea typeface="Microsoft YaHei" panose="020B0503020204020204" pitchFamily="34" charset="-122"/>
                <a:cs typeface="汉仪书宋二简"/>
                <a:sym typeface="Arial" panose="020B0604020202020204" pitchFamily="34" charset="0"/>
              </a:rPr>
              <a:t>双南</a:t>
            </a:r>
            <a:r>
              <a:rPr lang="en-US" altLang="zh-CN" sz="1400" b="1" dirty="0">
                <a:latin typeface="Arial" panose="020B0604020202020204" pitchFamily="34" charset="0"/>
                <a:ea typeface="Microsoft YaHei" panose="020B0503020204020204" pitchFamily="34" charset="-122"/>
                <a:cs typeface="汉仪书宋二简"/>
                <a:sym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ea typeface="Microsoft YaHei" panose="020B0503020204020204" pitchFamily="34" charset="-122"/>
                <a:cs typeface="汉仪书宋二简"/>
                <a:sym typeface="Arial" panose="020B0604020202020204" pitchFamily="34" charset="0"/>
              </a:rPr>
              <a:t>88.9</a:t>
            </a:r>
            <a:r>
              <a:rPr lang="zh-CN" altLang="en-US" sz="1400" dirty="0">
                <a:latin typeface="Arial" panose="020B0604020202020204" pitchFamily="34" charset="0"/>
                <a:ea typeface="Microsoft YaHei" panose="020B0503020204020204" pitchFamily="34" charset="-122"/>
                <a:cs typeface="汉仪书宋二简"/>
                <a:sym typeface="Arial" panose="020B0604020202020204" pitchFamily="34" charset="0"/>
              </a:rPr>
              <a:t>平米，</a:t>
            </a:r>
            <a:r>
              <a:rPr lang="en-US" altLang="zh-CN" sz="1400" dirty="0">
                <a:latin typeface="Arial" panose="020B0604020202020204" pitchFamily="34" charset="0"/>
                <a:ea typeface="Microsoft YaHei" panose="020B0503020204020204" pitchFamily="34" charset="-122"/>
                <a:cs typeface="汉仪书宋二简"/>
                <a:sym typeface="Arial" panose="020B0604020202020204" pitchFamily="34" charset="0"/>
              </a:rPr>
              <a:t>2+1</a:t>
            </a:r>
            <a:r>
              <a:rPr lang="zh-CN" altLang="en-US" sz="1400" dirty="0">
                <a:latin typeface="Arial" panose="020B0604020202020204" pitchFamily="34" charset="0"/>
                <a:ea typeface="Microsoft YaHei" panose="020B0503020204020204" pitchFamily="34" charset="-122"/>
                <a:cs typeface="汉仪书宋二简"/>
                <a:sym typeface="Arial" panose="020B0604020202020204" pitchFamily="34" charset="0"/>
              </a:rPr>
              <a:t>室</a:t>
            </a:r>
            <a:r>
              <a:rPr lang="en-US" altLang="zh-CN" sz="1400" dirty="0">
                <a:latin typeface="Arial" panose="020B0604020202020204" pitchFamily="34" charset="0"/>
                <a:ea typeface="Microsoft YaHei" panose="020B0503020204020204" pitchFamily="34" charset="-122"/>
                <a:cs typeface="汉仪书宋二简"/>
                <a:sym typeface="Arial" panose="020B0604020202020204" pitchFamily="34" charset="0"/>
              </a:rPr>
              <a:t>2</a:t>
            </a:r>
            <a:r>
              <a:rPr lang="zh-CN" altLang="en-US" sz="1400" dirty="0">
                <a:latin typeface="Arial" panose="020B0604020202020204" pitchFamily="34" charset="0"/>
                <a:ea typeface="Microsoft YaHei" panose="020B0503020204020204" pitchFamily="34" charset="-122"/>
                <a:cs typeface="汉仪书宋二简"/>
                <a:sym typeface="Arial" panose="020B0604020202020204" pitchFamily="34" charset="0"/>
              </a:rPr>
              <a:t>厅</a:t>
            </a:r>
            <a:r>
              <a:rPr lang="en-US" sz="1400" dirty="0">
                <a:latin typeface="Arial" panose="020B0604020202020204" pitchFamily="34" charset="0"/>
                <a:ea typeface="Microsoft YaHei" panose="020B0503020204020204" pitchFamily="34" charset="-122"/>
                <a:cs typeface="汉仪书宋二简"/>
                <a:sym typeface="Arial" panose="020B0604020202020204" pitchFamily="34" charset="0"/>
              </a:rPr>
              <a:t>1</a:t>
            </a:r>
            <a:r>
              <a:rPr lang="zh-CN" altLang="en-US" sz="1400" dirty="0">
                <a:latin typeface="Arial" panose="020B0604020202020204" pitchFamily="34" charset="0"/>
                <a:ea typeface="Microsoft YaHei" panose="020B0503020204020204" pitchFamily="34" charset="-122"/>
                <a:cs typeface="汉仪书宋二简"/>
                <a:sym typeface="Arial" panose="020B0604020202020204" pitchFamily="34" charset="0"/>
              </a:rPr>
              <a:t>厨</a:t>
            </a:r>
            <a:r>
              <a:rPr lang="en-US" sz="1400" dirty="0">
                <a:latin typeface="Arial" panose="020B0604020202020204" pitchFamily="34" charset="0"/>
                <a:ea typeface="Microsoft YaHei" panose="020B0503020204020204" pitchFamily="34" charset="-122"/>
                <a:cs typeface="汉仪书宋二简"/>
                <a:sym typeface="Arial" panose="020B0604020202020204" pitchFamily="34" charset="0"/>
              </a:rPr>
              <a:t>1</a:t>
            </a:r>
            <a:r>
              <a:rPr lang="zh-CN" altLang="en-US" sz="1400" dirty="0">
                <a:latin typeface="Arial" panose="020B0604020202020204" pitchFamily="34" charset="0"/>
                <a:ea typeface="Microsoft YaHei" panose="020B0503020204020204" pitchFamily="34" charset="-122"/>
                <a:cs typeface="汉仪书宋二简"/>
                <a:sym typeface="Arial" panose="020B0604020202020204" pitchFamily="34" charset="0"/>
              </a:rPr>
              <a:t>卫</a:t>
            </a:r>
          </a:p>
        </p:txBody>
      </p:sp>
      <p:sp>
        <p:nvSpPr>
          <p:cNvPr id="36" name="TextBox 9">
            <a:extLst>
              <a:ext uri="{FF2B5EF4-FFF2-40B4-BE49-F238E27FC236}">
                <a16:creationId xmlns:a16="http://schemas.microsoft.com/office/drawing/2014/main" id="{32F0E41A-A178-4B1B-A128-F7FDE123A2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63158" y="4774124"/>
            <a:ext cx="4328842" cy="3698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84352" tIns="42176" rIns="84352" bIns="42176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b="1" dirty="0">
                <a:latin typeface="Arial" panose="020B0604020202020204" pitchFamily="34" charset="0"/>
                <a:ea typeface="Microsoft YaHei" panose="020B0503020204020204" pitchFamily="34" charset="-122"/>
                <a:cs typeface="汉仪书宋二简"/>
                <a:sym typeface="Arial" panose="020B0604020202020204" pitchFamily="34" charset="0"/>
              </a:rPr>
              <a:t>户型</a:t>
            </a:r>
            <a:r>
              <a:rPr lang="en-US" altLang="zh-CN" sz="1400" b="1" dirty="0">
                <a:latin typeface="Arial" panose="020B0604020202020204" pitchFamily="34" charset="0"/>
                <a:ea typeface="Microsoft YaHei" panose="020B0503020204020204" pitchFamily="34" charset="-122"/>
                <a:cs typeface="汉仪书宋二简"/>
                <a:sym typeface="Arial" panose="020B0604020202020204" pitchFamily="34" charset="0"/>
              </a:rPr>
              <a:t>C1</a:t>
            </a:r>
            <a:r>
              <a:rPr lang="zh-CN" altLang="en-US" sz="1400" b="1" dirty="0">
                <a:latin typeface="Arial" panose="020B0604020202020204" pitchFamily="34" charset="0"/>
                <a:ea typeface="Microsoft YaHei" panose="020B0503020204020204" pitchFamily="34" charset="-122"/>
                <a:cs typeface="汉仪书宋二简"/>
                <a:sym typeface="Arial" panose="020B0604020202020204" pitchFamily="34" charset="0"/>
              </a:rPr>
              <a:t>（</a:t>
            </a:r>
            <a:r>
              <a:rPr lang="en-US" altLang="zh-CN" sz="1400" b="1" dirty="0">
                <a:latin typeface="Arial" panose="020B0604020202020204" pitchFamily="34" charset="0"/>
                <a:ea typeface="Microsoft YaHei" panose="020B0503020204020204" pitchFamily="34" charset="-122"/>
                <a:cs typeface="汉仪书宋二简"/>
                <a:sym typeface="Arial" panose="020B0604020202020204" pitchFamily="34" charset="0"/>
              </a:rPr>
              <a:t>2+1</a:t>
            </a:r>
            <a:r>
              <a:rPr lang="zh-CN" altLang="en-US" sz="1400" b="1" dirty="0">
                <a:latin typeface="Arial" panose="020B0604020202020204" pitchFamily="34" charset="0"/>
                <a:ea typeface="Microsoft YaHei" panose="020B0503020204020204" pitchFamily="34" charset="-122"/>
                <a:cs typeface="汉仪书宋二简"/>
                <a:sym typeface="Arial" panose="020B0604020202020204" pitchFamily="34" charset="0"/>
              </a:rPr>
              <a:t>）</a:t>
            </a:r>
            <a:r>
              <a:rPr lang="en-US" sz="1400" dirty="0">
                <a:latin typeface="Arial" panose="020B0604020202020204" pitchFamily="34" charset="0"/>
                <a:ea typeface="Microsoft YaHei" panose="020B0503020204020204" pitchFamily="34" charset="-122"/>
                <a:cs typeface="汉仪书宋二简"/>
                <a:sym typeface="Arial" panose="020B0604020202020204" pitchFamily="34" charset="0"/>
              </a:rPr>
              <a:t>92</a:t>
            </a:r>
            <a:r>
              <a:rPr lang="zh-CN" altLang="en-US" sz="1400" dirty="0">
                <a:latin typeface="Arial" panose="020B0604020202020204" pitchFamily="34" charset="0"/>
                <a:ea typeface="Microsoft YaHei" panose="020B0503020204020204" pitchFamily="34" charset="-122"/>
                <a:cs typeface="汉仪书宋二简"/>
                <a:sym typeface="Arial" panose="020B0604020202020204" pitchFamily="34" charset="0"/>
              </a:rPr>
              <a:t>平米，</a:t>
            </a:r>
            <a:r>
              <a:rPr lang="en-US" sz="1400" dirty="0">
                <a:latin typeface="Arial" panose="020B0604020202020204" pitchFamily="34" charset="0"/>
                <a:ea typeface="Microsoft YaHei" panose="020B0503020204020204" pitchFamily="34" charset="-122"/>
                <a:cs typeface="汉仪书宋二简"/>
                <a:sym typeface="Arial" panose="020B0604020202020204" pitchFamily="34" charset="0"/>
              </a:rPr>
              <a:t>2</a:t>
            </a:r>
            <a:r>
              <a:rPr lang="zh-CN" altLang="en-US" sz="1400" dirty="0">
                <a:latin typeface="Arial" panose="020B0604020202020204" pitchFamily="34" charset="0"/>
                <a:ea typeface="Microsoft YaHei" panose="020B0503020204020204" pitchFamily="34" charset="-122"/>
                <a:cs typeface="汉仪书宋二简"/>
                <a:sym typeface="Arial" panose="020B0604020202020204" pitchFamily="34" charset="0"/>
              </a:rPr>
              <a:t>室</a:t>
            </a:r>
            <a:r>
              <a:rPr lang="en-US" sz="1400" dirty="0">
                <a:latin typeface="Arial" panose="020B0604020202020204" pitchFamily="34" charset="0"/>
                <a:ea typeface="Microsoft YaHei" panose="020B0503020204020204" pitchFamily="34" charset="-122"/>
                <a:cs typeface="汉仪书宋二简"/>
                <a:sym typeface="Arial" panose="020B0604020202020204" pitchFamily="34" charset="0"/>
              </a:rPr>
              <a:t>2</a:t>
            </a:r>
            <a:r>
              <a:rPr lang="zh-CN" altLang="en-US" sz="1400" dirty="0">
                <a:latin typeface="Arial" panose="020B0604020202020204" pitchFamily="34" charset="0"/>
                <a:ea typeface="Microsoft YaHei" panose="020B0503020204020204" pitchFamily="34" charset="-122"/>
                <a:cs typeface="汉仪书宋二简"/>
                <a:sym typeface="Arial" panose="020B0604020202020204" pitchFamily="34" charset="0"/>
              </a:rPr>
              <a:t>厅</a:t>
            </a:r>
            <a:r>
              <a:rPr lang="en-US" sz="1400" dirty="0">
                <a:latin typeface="Arial" panose="020B0604020202020204" pitchFamily="34" charset="0"/>
                <a:ea typeface="Microsoft YaHei" panose="020B0503020204020204" pitchFamily="34" charset="-122"/>
                <a:cs typeface="汉仪书宋二简"/>
                <a:sym typeface="Arial" panose="020B0604020202020204" pitchFamily="34" charset="0"/>
              </a:rPr>
              <a:t>1</a:t>
            </a:r>
            <a:r>
              <a:rPr lang="zh-CN" altLang="en-US" sz="1400" dirty="0">
                <a:latin typeface="Arial" panose="020B0604020202020204" pitchFamily="34" charset="0"/>
                <a:ea typeface="Microsoft YaHei" panose="020B0503020204020204" pitchFamily="34" charset="-122"/>
                <a:cs typeface="汉仪书宋二简"/>
                <a:sym typeface="Arial" panose="020B0604020202020204" pitchFamily="34" charset="0"/>
              </a:rPr>
              <a:t>厨</a:t>
            </a:r>
            <a:r>
              <a:rPr lang="en-US" sz="1400" dirty="0">
                <a:latin typeface="Arial" panose="020B0604020202020204" pitchFamily="34" charset="0"/>
                <a:ea typeface="Microsoft YaHei" panose="020B0503020204020204" pitchFamily="34" charset="-122"/>
                <a:cs typeface="汉仪书宋二简"/>
                <a:sym typeface="Arial" panose="020B0604020202020204" pitchFamily="34" charset="0"/>
              </a:rPr>
              <a:t>1</a:t>
            </a:r>
            <a:r>
              <a:rPr lang="zh-CN" altLang="en-US" sz="1400" dirty="0">
                <a:latin typeface="Arial" panose="020B0604020202020204" pitchFamily="34" charset="0"/>
                <a:ea typeface="Microsoft YaHei" panose="020B0503020204020204" pitchFamily="34" charset="-122"/>
                <a:cs typeface="汉仪书宋二简"/>
                <a:sym typeface="Arial" panose="020B0604020202020204" pitchFamily="34" charset="0"/>
              </a:rPr>
              <a:t>卫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8DCDB73-C267-40BB-ABFC-BF253E807FAD}"/>
              </a:ext>
            </a:extLst>
          </p:cNvPr>
          <p:cNvSpPr/>
          <p:nvPr/>
        </p:nvSpPr>
        <p:spPr>
          <a:xfrm>
            <a:off x="3877345" y="4827694"/>
            <a:ext cx="4282068" cy="3774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b="1" dirty="0">
                <a:latin typeface="+mj-ea"/>
                <a:ea typeface="+mj-ea"/>
                <a:cs typeface="汉仪书宋二简"/>
                <a:sym typeface="Arial" panose="020B0604020202020204" pitchFamily="34" charset="0"/>
              </a:rPr>
              <a:t>户型</a:t>
            </a:r>
            <a:r>
              <a:rPr lang="en-US" altLang="zh-CN" sz="1400" b="1" dirty="0">
                <a:latin typeface="+mj-ea"/>
                <a:ea typeface="+mj-ea"/>
                <a:cs typeface="汉仪书宋二简"/>
                <a:sym typeface="Arial" panose="020B0604020202020204" pitchFamily="34" charset="0"/>
              </a:rPr>
              <a:t>B1</a:t>
            </a:r>
            <a:r>
              <a:rPr lang="zh-CN" altLang="en-US" sz="1400" b="1" dirty="0">
                <a:latin typeface="+mj-ea"/>
                <a:ea typeface="+mj-ea"/>
                <a:cs typeface="汉仪书宋二简"/>
                <a:sym typeface="Arial" panose="020B0604020202020204" pitchFamily="34" charset="0"/>
              </a:rPr>
              <a:t>双南</a:t>
            </a:r>
            <a:r>
              <a:rPr lang="en-US" altLang="zh-CN" sz="1400" dirty="0">
                <a:latin typeface="+mj-ea"/>
                <a:ea typeface="+mj-ea"/>
                <a:cs typeface="汉仪书宋二简"/>
                <a:sym typeface="Arial" panose="020B0604020202020204" pitchFamily="34" charset="0"/>
              </a:rPr>
              <a:t>89.8-91</a:t>
            </a:r>
            <a:r>
              <a:rPr lang="zh-CN" altLang="en-US" sz="1400" dirty="0">
                <a:latin typeface="+mj-ea"/>
                <a:ea typeface="+mj-ea"/>
                <a:cs typeface="汉仪书宋二简"/>
                <a:sym typeface="Arial" panose="020B0604020202020204" pitchFamily="34" charset="0"/>
              </a:rPr>
              <a:t>平米，</a:t>
            </a:r>
            <a:r>
              <a:rPr lang="en-US" altLang="zh-CN" sz="1400" dirty="0">
                <a:latin typeface="+mj-ea"/>
                <a:ea typeface="+mj-ea"/>
                <a:cs typeface="汉仪书宋二简"/>
                <a:sym typeface="Arial" panose="020B0604020202020204" pitchFamily="34" charset="0"/>
              </a:rPr>
              <a:t>2</a:t>
            </a:r>
            <a:r>
              <a:rPr lang="zh-CN" altLang="en-US" sz="1400" dirty="0">
                <a:latin typeface="+mj-ea"/>
                <a:ea typeface="+mj-ea"/>
                <a:cs typeface="汉仪书宋二简"/>
                <a:sym typeface="Arial" panose="020B0604020202020204" pitchFamily="34" charset="0"/>
              </a:rPr>
              <a:t>室</a:t>
            </a:r>
            <a:r>
              <a:rPr lang="en-US" altLang="zh-CN" sz="1400" dirty="0">
                <a:latin typeface="+mj-ea"/>
                <a:ea typeface="+mj-ea"/>
                <a:cs typeface="汉仪书宋二简"/>
                <a:sym typeface="Arial" panose="020B0604020202020204" pitchFamily="34" charset="0"/>
              </a:rPr>
              <a:t>2</a:t>
            </a:r>
            <a:r>
              <a:rPr lang="zh-CN" altLang="en-US" sz="1400" dirty="0">
                <a:latin typeface="+mj-ea"/>
                <a:ea typeface="+mj-ea"/>
                <a:cs typeface="汉仪书宋二简"/>
                <a:sym typeface="Arial" panose="020B0604020202020204" pitchFamily="34" charset="0"/>
              </a:rPr>
              <a:t>厅</a:t>
            </a:r>
            <a:r>
              <a:rPr lang="en-US" altLang="zh-CN" sz="1400" dirty="0">
                <a:latin typeface="+mj-ea"/>
                <a:ea typeface="+mj-ea"/>
                <a:cs typeface="汉仪书宋二简"/>
                <a:sym typeface="Arial" panose="020B0604020202020204" pitchFamily="34" charset="0"/>
              </a:rPr>
              <a:t>1</a:t>
            </a:r>
            <a:r>
              <a:rPr lang="zh-CN" altLang="en-US" sz="1400" dirty="0">
                <a:latin typeface="+mj-ea"/>
                <a:ea typeface="+mj-ea"/>
                <a:cs typeface="汉仪书宋二简"/>
                <a:sym typeface="Arial" panose="020B0604020202020204" pitchFamily="34" charset="0"/>
              </a:rPr>
              <a:t>厨</a:t>
            </a:r>
            <a:r>
              <a:rPr lang="en-US" altLang="zh-CN" sz="1400" dirty="0">
                <a:latin typeface="+mj-ea"/>
                <a:ea typeface="+mj-ea"/>
                <a:cs typeface="汉仪书宋二简"/>
                <a:sym typeface="Arial" panose="020B0604020202020204" pitchFamily="34" charset="0"/>
              </a:rPr>
              <a:t>1</a:t>
            </a:r>
            <a:r>
              <a:rPr lang="zh-CN" altLang="en-US" sz="1400" dirty="0">
                <a:latin typeface="+mj-ea"/>
                <a:ea typeface="+mj-ea"/>
                <a:cs typeface="汉仪书宋二简"/>
                <a:sym typeface="Arial" panose="020B0604020202020204" pitchFamily="34" charset="0"/>
              </a:rPr>
              <a:t>卫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AB95D7C-5C52-4668-ADB9-32ACFD7726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476" y="611699"/>
            <a:ext cx="3576289" cy="4162425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C93314D4-1258-4A0A-B47B-45CEB0291145}"/>
              </a:ext>
            </a:extLst>
          </p:cNvPr>
          <p:cNvSpPr/>
          <p:nvPr/>
        </p:nvSpPr>
        <p:spPr>
          <a:xfrm>
            <a:off x="116673" y="5216382"/>
            <a:ext cx="3955222" cy="13070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600" dirty="0"/>
              <a:t>楼栋分布：</a:t>
            </a:r>
            <a:r>
              <a:rPr lang="en-US" altLang="zh-CN" sz="1600" dirty="0"/>
              <a:t>2/3/5/6/7/8/10/12/22/31/32/33/36/40/41/45/46/47/48/67/68/69/70/75/77/78</a:t>
            </a:r>
            <a:r>
              <a:rPr lang="zh-CN" altLang="zh-CN" sz="1600" dirty="0"/>
              <a:t>号楼 </a:t>
            </a:r>
          </a:p>
          <a:p>
            <a:r>
              <a:rPr lang="en-US" altLang="zh-CN" sz="1600" dirty="0"/>
              <a:t>02/03</a:t>
            </a:r>
            <a:r>
              <a:rPr lang="zh-CN" altLang="zh-CN" sz="1600" dirty="0"/>
              <a:t>室</a:t>
            </a:r>
          </a:p>
          <a:p>
            <a:r>
              <a:rPr lang="en-US" altLang="zh-CN" dirty="0"/>
              <a:t>                  </a:t>
            </a:r>
            <a:r>
              <a:rPr lang="en-US" altLang="zh-CN" sz="1400" dirty="0"/>
              <a:t>02/03</a:t>
            </a:r>
            <a:r>
              <a:rPr lang="zh-CN" altLang="zh-CN" sz="1400" dirty="0"/>
              <a:t>室</a:t>
            </a:r>
            <a:r>
              <a:rPr lang="zh-CN" altLang="en-US" sz="1400" dirty="0"/>
              <a:t>共计套数（</a:t>
            </a:r>
            <a:r>
              <a:rPr lang="en-US" altLang="zh-CN" sz="1600" b="1" dirty="0">
                <a:solidFill>
                  <a:srgbClr val="FF0000"/>
                </a:solidFill>
              </a:rPr>
              <a:t>875</a:t>
            </a:r>
            <a:r>
              <a:rPr lang="zh-CN" altLang="en-US" sz="1400" dirty="0"/>
              <a:t>套）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04E97C8-ACD3-43F0-AA05-C299B37C56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3627" y="640273"/>
            <a:ext cx="4126827" cy="4105275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900BBAB5-4C14-4D68-955B-EFB8DB33CFF3}"/>
              </a:ext>
            </a:extLst>
          </p:cNvPr>
          <p:cNvSpPr/>
          <p:nvPr/>
        </p:nvSpPr>
        <p:spPr>
          <a:xfrm>
            <a:off x="4327797" y="5172569"/>
            <a:ext cx="3811374" cy="8448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zh-CN" sz="1600" dirty="0"/>
              <a:t>楼栋分布：</a:t>
            </a:r>
            <a:r>
              <a:rPr lang="en-US" altLang="zh-CN" sz="1600" dirty="0"/>
              <a:t>1/9/11/21/39/71/76</a:t>
            </a:r>
            <a:r>
              <a:rPr lang="zh-CN" altLang="zh-CN" sz="1600" dirty="0"/>
              <a:t>号楼</a:t>
            </a:r>
          </a:p>
          <a:p>
            <a:r>
              <a:rPr lang="en-US" altLang="zh-CN" sz="1600" dirty="0"/>
              <a:t>02</a:t>
            </a:r>
            <a:r>
              <a:rPr lang="zh-CN" altLang="zh-CN" sz="1600" dirty="0"/>
              <a:t>室</a:t>
            </a:r>
          </a:p>
          <a:p>
            <a:r>
              <a:rPr lang="en-US" altLang="zh-CN" dirty="0"/>
              <a:t>                  </a:t>
            </a:r>
            <a:r>
              <a:rPr lang="en-US" altLang="zh-CN" sz="1400" dirty="0"/>
              <a:t>02</a:t>
            </a:r>
            <a:r>
              <a:rPr lang="zh-CN" altLang="zh-CN" sz="1400" dirty="0"/>
              <a:t>室</a:t>
            </a:r>
            <a:r>
              <a:rPr lang="zh-CN" altLang="en-US" sz="1400" dirty="0"/>
              <a:t>共计套数（</a:t>
            </a:r>
            <a:r>
              <a:rPr lang="en-US" altLang="zh-CN" b="1" dirty="0">
                <a:solidFill>
                  <a:srgbClr val="FF0000"/>
                </a:solidFill>
              </a:rPr>
              <a:t>124</a:t>
            </a:r>
            <a:r>
              <a:rPr lang="zh-CN" altLang="en-US" sz="1400" dirty="0"/>
              <a:t>套）</a:t>
            </a:r>
            <a:endParaRPr lang="zh-CN" altLang="en-US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FDC3A663-CAAD-42AC-838E-87ECF75D07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39171" y="611699"/>
            <a:ext cx="3886200" cy="4029075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0F345782-1AF5-43C6-A42B-98D4E2D8D110}"/>
              </a:ext>
            </a:extLst>
          </p:cNvPr>
          <p:cNvSpPr/>
          <p:nvPr/>
        </p:nvSpPr>
        <p:spPr>
          <a:xfrm>
            <a:off x="8364607" y="5172569"/>
            <a:ext cx="3622198" cy="8448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zh-CN" sz="1600" dirty="0"/>
              <a:t>楼栋分布：</a:t>
            </a:r>
            <a:r>
              <a:rPr lang="en-US" altLang="zh-CN" sz="1600" dirty="0"/>
              <a:t>38/42</a:t>
            </a:r>
            <a:r>
              <a:rPr lang="zh-CN" altLang="zh-CN" sz="1600" dirty="0"/>
              <a:t>号楼</a:t>
            </a:r>
          </a:p>
          <a:p>
            <a:r>
              <a:rPr lang="en-US" altLang="zh-CN" sz="1600" dirty="0"/>
              <a:t>02</a:t>
            </a:r>
            <a:r>
              <a:rPr lang="zh-CN" altLang="zh-CN" sz="1600" dirty="0"/>
              <a:t>室</a:t>
            </a:r>
          </a:p>
          <a:p>
            <a:r>
              <a:rPr lang="en-US" altLang="zh-CN" dirty="0"/>
              <a:t>                  </a:t>
            </a:r>
            <a:r>
              <a:rPr lang="en-US" altLang="zh-CN" sz="1400" dirty="0"/>
              <a:t>02</a:t>
            </a:r>
            <a:r>
              <a:rPr lang="zh-CN" altLang="zh-CN" sz="1400" dirty="0"/>
              <a:t>室</a:t>
            </a:r>
            <a:r>
              <a:rPr lang="zh-CN" altLang="en-US" sz="1400" dirty="0"/>
              <a:t>共计套数（</a:t>
            </a:r>
            <a:r>
              <a:rPr lang="en-US" altLang="zh-CN" b="1" dirty="0">
                <a:solidFill>
                  <a:srgbClr val="FF0000"/>
                </a:solidFill>
              </a:rPr>
              <a:t>36</a:t>
            </a:r>
            <a:r>
              <a:rPr lang="zh-CN" altLang="en-US" sz="1400" dirty="0"/>
              <a:t>套）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458714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E7C072-DD45-4944-B501-499F010E499E}" type="slidenum">
              <a:rPr lang="zh-CN" altLang="en-US" smtClean="0"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pPr/>
              <a:t>12</a:t>
            </a:fld>
            <a:endParaRPr lang="zh-CN" altLang="en-US" dirty="0"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3" name="TextBox 9">
            <a:extLst>
              <a:ext uri="{FF2B5EF4-FFF2-40B4-BE49-F238E27FC236}">
                <a16:creationId xmlns:a16="http://schemas.microsoft.com/office/drawing/2014/main" id="{11C15175-DED7-4DAB-B402-2AD7D895E8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602690"/>
            <a:ext cx="4011293" cy="3698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84352" tIns="42176" rIns="84352" bIns="42176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b="1" dirty="0">
                <a:latin typeface="Arial" panose="020B0604020202020204" pitchFamily="34" charset="0"/>
                <a:ea typeface="Microsoft YaHei" panose="020B0503020204020204" pitchFamily="34" charset="-122"/>
                <a:cs typeface="汉仪书宋二简"/>
                <a:sym typeface="Arial" panose="020B0604020202020204" pitchFamily="34" charset="0"/>
              </a:rPr>
              <a:t>户型</a:t>
            </a:r>
            <a:r>
              <a:rPr lang="en-US" altLang="zh-CN" sz="1400" b="1" dirty="0">
                <a:latin typeface="Arial" panose="020B0604020202020204" pitchFamily="34" charset="0"/>
                <a:ea typeface="Microsoft YaHei" panose="020B0503020204020204" pitchFamily="34" charset="-122"/>
                <a:cs typeface="汉仪书宋二简"/>
                <a:sym typeface="Arial" panose="020B0604020202020204" pitchFamily="34" charset="0"/>
              </a:rPr>
              <a:t>A3</a:t>
            </a:r>
            <a:r>
              <a:rPr lang="zh-CN" altLang="en-US" sz="1400" b="1" dirty="0">
                <a:latin typeface="Arial" panose="020B0604020202020204" pitchFamily="34" charset="0"/>
                <a:ea typeface="Microsoft YaHei" panose="020B0503020204020204" pitchFamily="34" charset="-122"/>
                <a:cs typeface="汉仪书宋二简"/>
                <a:sym typeface="Arial" panose="020B0604020202020204" pitchFamily="34" charset="0"/>
              </a:rPr>
              <a:t>，</a:t>
            </a:r>
            <a:r>
              <a:rPr lang="en-US" altLang="zh-CN" sz="1400" dirty="0">
                <a:latin typeface="Arial" panose="020B0604020202020204" pitchFamily="34" charset="0"/>
                <a:ea typeface="Microsoft YaHei" panose="020B0503020204020204" pitchFamily="34" charset="-122"/>
                <a:cs typeface="汉仪书宋二简"/>
                <a:sym typeface="Arial" panose="020B0604020202020204" pitchFamily="34" charset="0"/>
              </a:rPr>
              <a:t>89.5</a:t>
            </a:r>
            <a:r>
              <a:rPr lang="zh-CN" altLang="en-US" sz="1400" dirty="0">
                <a:latin typeface="Arial" panose="020B0604020202020204" pitchFamily="34" charset="0"/>
                <a:ea typeface="Microsoft YaHei" panose="020B0503020204020204" pitchFamily="34" charset="-122"/>
                <a:cs typeface="汉仪书宋二简"/>
                <a:sym typeface="Arial" panose="020B0604020202020204" pitchFamily="34" charset="0"/>
              </a:rPr>
              <a:t>平米，</a:t>
            </a:r>
            <a:r>
              <a:rPr lang="en-US" altLang="zh-CN" sz="1400" dirty="0">
                <a:latin typeface="Arial" panose="020B0604020202020204" pitchFamily="34" charset="0"/>
                <a:ea typeface="Microsoft YaHei" panose="020B0503020204020204" pitchFamily="34" charset="-122"/>
                <a:cs typeface="汉仪书宋二简"/>
                <a:sym typeface="Arial" panose="020B0604020202020204" pitchFamily="34" charset="0"/>
              </a:rPr>
              <a:t>2+1</a:t>
            </a:r>
            <a:r>
              <a:rPr lang="zh-CN" altLang="en-US" sz="1400" dirty="0">
                <a:latin typeface="Arial" panose="020B0604020202020204" pitchFamily="34" charset="0"/>
                <a:ea typeface="Microsoft YaHei" panose="020B0503020204020204" pitchFamily="34" charset="-122"/>
                <a:cs typeface="汉仪书宋二简"/>
                <a:sym typeface="Arial" panose="020B0604020202020204" pitchFamily="34" charset="0"/>
              </a:rPr>
              <a:t>室</a:t>
            </a:r>
            <a:r>
              <a:rPr lang="en-US" altLang="zh-CN" sz="1400" dirty="0">
                <a:latin typeface="Arial" panose="020B0604020202020204" pitchFamily="34" charset="0"/>
                <a:ea typeface="Microsoft YaHei" panose="020B0503020204020204" pitchFamily="34" charset="-122"/>
                <a:cs typeface="汉仪书宋二简"/>
                <a:sym typeface="Arial" panose="020B0604020202020204" pitchFamily="34" charset="0"/>
              </a:rPr>
              <a:t>2</a:t>
            </a:r>
            <a:r>
              <a:rPr lang="zh-CN" altLang="en-US" sz="1400" dirty="0">
                <a:latin typeface="Arial" panose="020B0604020202020204" pitchFamily="34" charset="0"/>
                <a:ea typeface="Microsoft YaHei" panose="020B0503020204020204" pitchFamily="34" charset="-122"/>
                <a:cs typeface="汉仪书宋二简"/>
                <a:sym typeface="Arial" panose="020B0604020202020204" pitchFamily="34" charset="0"/>
              </a:rPr>
              <a:t>厅</a:t>
            </a:r>
            <a:r>
              <a:rPr lang="en-US" sz="1400" dirty="0">
                <a:latin typeface="Arial" panose="020B0604020202020204" pitchFamily="34" charset="0"/>
                <a:ea typeface="Microsoft YaHei" panose="020B0503020204020204" pitchFamily="34" charset="-122"/>
                <a:cs typeface="汉仪书宋二简"/>
                <a:sym typeface="Arial" panose="020B0604020202020204" pitchFamily="34" charset="0"/>
              </a:rPr>
              <a:t>1</a:t>
            </a:r>
            <a:r>
              <a:rPr lang="zh-CN" altLang="en-US" sz="1400" dirty="0">
                <a:latin typeface="Arial" panose="020B0604020202020204" pitchFamily="34" charset="0"/>
                <a:ea typeface="Microsoft YaHei" panose="020B0503020204020204" pitchFamily="34" charset="-122"/>
                <a:cs typeface="汉仪书宋二简"/>
                <a:sym typeface="Arial" panose="020B0604020202020204" pitchFamily="34" charset="0"/>
              </a:rPr>
              <a:t>厨</a:t>
            </a:r>
            <a:r>
              <a:rPr lang="en-US" sz="1400" dirty="0">
                <a:latin typeface="Arial" panose="020B0604020202020204" pitchFamily="34" charset="0"/>
                <a:ea typeface="Microsoft YaHei" panose="020B0503020204020204" pitchFamily="34" charset="-122"/>
                <a:cs typeface="汉仪书宋二简"/>
                <a:sym typeface="Arial" panose="020B0604020202020204" pitchFamily="34" charset="0"/>
              </a:rPr>
              <a:t>1</a:t>
            </a:r>
            <a:r>
              <a:rPr lang="zh-CN" altLang="en-US" sz="1400" dirty="0">
                <a:latin typeface="Arial" panose="020B0604020202020204" pitchFamily="34" charset="0"/>
                <a:ea typeface="Microsoft YaHei" panose="020B0503020204020204" pitchFamily="34" charset="-122"/>
                <a:cs typeface="汉仪书宋二简"/>
                <a:sym typeface="Arial" panose="020B0604020202020204" pitchFamily="34" charset="0"/>
              </a:rPr>
              <a:t>卫</a:t>
            </a:r>
          </a:p>
        </p:txBody>
      </p:sp>
      <p:sp>
        <p:nvSpPr>
          <p:cNvPr id="36" name="TextBox 9">
            <a:extLst>
              <a:ext uri="{FF2B5EF4-FFF2-40B4-BE49-F238E27FC236}">
                <a16:creationId xmlns:a16="http://schemas.microsoft.com/office/drawing/2014/main" id="{32F0E41A-A178-4B1B-A128-F7FDE123A2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63158" y="4673863"/>
            <a:ext cx="4328842" cy="3698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84352" tIns="42176" rIns="84352" bIns="42176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b="1" dirty="0">
                <a:latin typeface="Arial" panose="020B0604020202020204" pitchFamily="34" charset="0"/>
                <a:ea typeface="Microsoft YaHei" panose="020B0503020204020204" pitchFamily="34" charset="-122"/>
                <a:cs typeface="汉仪书宋二简"/>
                <a:sym typeface="Arial" panose="020B0604020202020204" pitchFamily="34" charset="0"/>
              </a:rPr>
              <a:t>户型</a:t>
            </a:r>
            <a:r>
              <a:rPr lang="en-US" altLang="zh-CN" sz="1400" b="1" dirty="0">
                <a:latin typeface="Arial" panose="020B0604020202020204" pitchFamily="34" charset="0"/>
                <a:ea typeface="Microsoft YaHei" panose="020B0503020204020204" pitchFamily="34" charset="-122"/>
                <a:cs typeface="汉仪书宋二简"/>
                <a:sym typeface="Arial" panose="020B0604020202020204" pitchFamily="34" charset="0"/>
              </a:rPr>
              <a:t>C1</a:t>
            </a:r>
            <a:r>
              <a:rPr lang="zh-CN" altLang="en-US" sz="1400" b="1" dirty="0">
                <a:latin typeface="Arial" panose="020B0604020202020204" pitchFamily="34" charset="0"/>
                <a:ea typeface="Microsoft YaHei" panose="020B0503020204020204" pitchFamily="34" charset="-122"/>
                <a:cs typeface="汉仪书宋二简"/>
                <a:sym typeface="Arial" panose="020B0604020202020204" pitchFamily="34" charset="0"/>
              </a:rPr>
              <a:t>（</a:t>
            </a:r>
            <a:r>
              <a:rPr lang="en-US" altLang="zh-CN" sz="1400" b="1" dirty="0">
                <a:latin typeface="Arial" panose="020B0604020202020204" pitchFamily="34" charset="0"/>
                <a:ea typeface="Microsoft YaHei" panose="020B0503020204020204" pitchFamily="34" charset="-122"/>
                <a:cs typeface="汉仪书宋二简"/>
                <a:sym typeface="Arial" panose="020B0604020202020204" pitchFamily="34" charset="0"/>
              </a:rPr>
              <a:t>2+1</a:t>
            </a:r>
            <a:r>
              <a:rPr lang="zh-CN" altLang="en-US" sz="1400" b="1" dirty="0">
                <a:latin typeface="Arial" panose="020B0604020202020204" pitchFamily="34" charset="0"/>
                <a:ea typeface="Microsoft YaHei" panose="020B0503020204020204" pitchFamily="34" charset="-122"/>
                <a:cs typeface="汉仪书宋二简"/>
                <a:sym typeface="Arial" panose="020B0604020202020204" pitchFamily="34" charset="0"/>
              </a:rPr>
              <a:t>）</a:t>
            </a:r>
            <a:r>
              <a:rPr lang="en-US" sz="1400" dirty="0">
                <a:latin typeface="Arial" panose="020B0604020202020204" pitchFamily="34" charset="0"/>
                <a:ea typeface="Microsoft YaHei" panose="020B0503020204020204" pitchFamily="34" charset="-122"/>
                <a:cs typeface="汉仪书宋二简"/>
                <a:sym typeface="Arial" panose="020B0604020202020204" pitchFamily="34" charset="0"/>
              </a:rPr>
              <a:t>92</a:t>
            </a:r>
            <a:r>
              <a:rPr lang="zh-CN" altLang="en-US" sz="1400" dirty="0">
                <a:latin typeface="Arial" panose="020B0604020202020204" pitchFamily="34" charset="0"/>
                <a:ea typeface="Microsoft YaHei" panose="020B0503020204020204" pitchFamily="34" charset="-122"/>
                <a:cs typeface="汉仪书宋二简"/>
                <a:sym typeface="Arial" panose="020B0604020202020204" pitchFamily="34" charset="0"/>
              </a:rPr>
              <a:t>平米，</a:t>
            </a:r>
            <a:r>
              <a:rPr lang="en-US" sz="1400" dirty="0">
                <a:latin typeface="Arial" panose="020B0604020202020204" pitchFamily="34" charset="0"/>
                <a:ea typeface="Microsoft YaHei" panose="020B0503020204020204" pitchFamily="34" charset="-122"/>
                <a:cs typeface="汉仪书宋二简"/>
                <a:sym typeface="Arial" panose="020B0604020202020204" pitchFamily="34" charset="0"/>
              </a:rPr>
              <a:t>2</a:t>
            </a:r>
            <a:r>
              <a:rPr lang="zh-CN" altLang="en-US" sz="1400" dirty="0">
                <a:latin typeface="Arial" panose="020B0604020202020204" pitchFamily="34" charset="0"/>
                <a:ea typeface="Microsoft YaHei" panose="020B0503020204020204" pitchFamily="34" charset="-122"/>
                <a:cs typeface="汉仪书宋二简"/>
                <a:sym typeface="Arial" panose="020B0604020202020204" pitchFamily="34" charset="0"/>
              </a:rPr>
              <a:t>室</a:t>
            </a:r>
            <a:r>
              <a:rPr lang="en-US" sz="1400" dirty="0">
                <a:latin typeface="Arial" panose="020B0604020202020204" pitchFamily="34" charset="0"/>
                <a:ea typeface="Microsoft YaHei" panose="020B0503020204020204" pitchFamily="34" charset="-122"/>
                <a:cs typeface="汉仪书宋二简"/>
                <a:sym typeface="Arial" panose="020B0604020202020204" pitchFamily="34" charset="0"/>
              </a:rPr>
              <a:t>2</a:t>
            </a:r>
            <a:r>
              <a:rPr lang="zh-CN" altLang="en-US" sz="1400" dirty="0">
                <a:latin typeface="Arial" panose="020B0604020202020204" pitchFamily="34" charset="0"/>
                <a:ea typeface="Microsoft YaHei" panose="020B0503020204020204" pitchFamily="34" charset="-122"/>
                <a:cs typeface="汉仪书宋二简"/>
                <a:sym typeface="Arial" panose="020B0604020202020204" pitchFamily="34" charset="0"/>
              </a:rPr>
              <a:t>厅</a:t>
            </a:r>
            <a:r>
              <a:rPr lang="en-US" sz="1400" dirty="0">
                <a:latin typeface="Arial" panose="020B0604020202020204" pitchFamily="34" charset="0"/>
                <a:ea typeface="Microsoft YaHei" panose="020B0503020204020204" pitchFamily="34" charset="-122"/>
                <a:cs typeface="汉仪书宋二简"/>
                <a:sym typeface="Arial" panose="020B0604020202020204" pitchFamily="34" charset="0"/>
              </a:rPr>
              <a:t>1</a:t>
            </a:r>
            <a:r>
              <a:rPr lang="zh-CN" altLang="en-US" sz="1400" dirty="0">
                <a:latin typeface="Arial" panose="020B0604020202020204" pitchFamily="34" charset="0"/>
                <a:ea typeface="Microsoft YaHei" panose="020B0503020204020204" pitchFamily="34" charset="-122"/>
                <a:cs typeface="汉仪书宋二简"/>
                <a:sym typeface="Arial" panose="020B0604020202020204" pitchFamily="34" charset="0"/>
              </a:rPr>
              <a:t>厨</a:t>
            </a:r>
            <a:r>
              <a:rPr lang="en-US" sz="1400" dirty="0">
                <a:latin typeface="Arial" panose="020B0604020202020204" pitchFamily="34" charset="0"/>
                <a:ea typeface="Microsoft YaHei" panose="020B0503020204020204" pitchFamily="34" charset="-122"/>
                <a:cs typeface="汉仪书宋二简"/>
                <a:sym typeface="Arial" panose="020B0604020202020204" pitchFamily="34" charset="0"/>
              </a:rPr>
              <a:t>1</a:t>
            </a:r>
            <a:r>
              <a:rPr lang="zh-CN" altLang="en-US" sz="1400" dirty="0">
                <a:latin typeface="Arial" panose="020B0604020202020204" pitchFamily="34" charset="0"/>
                <a:ea typeface="Microsoft YaHei" panose="020B0503020204020204" pitchFamily="34" charset="-122"/>
                <a:cs typeface="汉仪书宋二简"/>
                <a:sym typeface="Arial" panose="020B0604020202020204" pitchFamily="34" charset="0"/>
              </a:rPr>
              <a:t>卫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8DCDB73-C267-40BB-ABFC-BF253E807FAD}"/>
              </a:ext>
            </a:extLst>
          </p:cNvPr>
          <p:cNvSpPr/>
          <p:nvPr/>
        </p:nvSpPr>
        <p:spPr>
          <a:xfrm>
            <a:off x="3898641" y="4611967"/>
            <a:ext cx="4282068" cy="3774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b="1" dirty="0">
                <a:latin typeface="+mj-ea"/>
                <a:ea typeface="+mj-ea"/>
                <a:cs typeface="汉仪书宋二简"/>
                <a:sym typeface="Arial" panose="020B0604020202020204" pitchFamily="34" charset="0"/>
              </a:rPr>
              <a:t>户型</a:t>
            </a:r>
            <a:r>
              <a:rPr lang="en-US" altLang="zh-CN" sz="1400" b="1" dirty="0">
                <a:latin typeface="+mj-ea"/>
                <a:ea typeface="+mj-ea"/>
                <a:cs typeface="汉仪书宋二简"/>
                <a:sym typeface="Arial" panose="020B0604020202020204" pitchFamily="34" charset="0"/>
              </a:rPr>
              <a:t>A1</a:t>
            </a:r>
            <a:r>
              <a:rPr lang="zh-CN" altLang="en-US" sz="1400" b="1" dirty="0">
                <a:latin typeface="+mj-ea"/>
                <a:ea typeface="+mj-ea"/>
                <a:cs typeface="汉仪书宋二简"/>
                <a:sym typeface="Arial" panose="020B0604020202020204" pitchFamily="34" charset="0"/>
              </a:rPr>
              <a:t>，</a:t>
            </a:r>
            <a:r>
              <a:rPr lang="en-US" altLang="zh-CN" sz="1400" dirty="0">
                <a:latin typeface="+mj-ea"/>
                <a:ea typeface="+mj-ea"/>
                <a:cs typeface="汉仪书宋二简"/>
                <a:sym typeface="Arial" panose="020B0604020202020204" pitchFamily="34" charset="0"/>
              </a:rPr>
              <a:t>89,5</a:t>
            </a:r>
            <a:r>
              <a:rPr lang="zh-CN" altLang="en-US" sz="1400" dirty="0">
                <a:latin typeface="+mj-ea"/>
                <a:ea typeface="+mj-ea"/>
                <a:cs typeface="汉仪书宋二简"/>
                <a:sym typeface="Arial" panose="020B0604020202020204" pitchFamily="34" charset="0"/>
              </a:rPr>
              <a:t>平米，</a:t>
            </a:r>
            <a:r>
              <a:rPr lang="en-US" altLang="zh-CN" sz="1400" dirty="0">
                <a:latin typeface="+mj-ea"/>
                <a:ea typeface="+mj-ea"/>
                <a:cs typeface="汉仪书宋二简"/>
                <a:sym typeface="Arial" panose="020B0604020202020204" pitchFamily="34" charset="0"/>
              </a:rPr>
              <a:t>2+1</a:t>
            </a:r>
            <a:r>
              <a:rPr lang="zh-CN" altLang="en-US" sz="1400" dirty="0">
                <a:latin typeface="+mj-ea"/>
                <a:ea typeface="+mj-ea"/>
                <a:cs typeface="汉仪书宋二简"/>
                <a:sym typeface="Arial" panose="020B0604020202020204" pitchFamily="34" charset="0"/>
              </a:rPr>
              <a:t>室</a:t>
            </a:r>
            <a:r>
              <a:rPr lang="en-US" altLang="zh-CN" sz="1400" dirty="0">
                <a:latin typeface="+mj-ea"/>
                <a:ea typeface="+mj-ea"/>
                <a:cs typeface="汉仪书宋二简"/>
                <a:sym typeface="Arial" panose="020B0604020202020204" pitchFamily="34" charset="0"/>
              </a:rPr>
              <a:t>2</a:t>
            </a:r>
            <a:r>
              <a:rPr lang="zh-CN" altLang="en-US" sz="1400" dirty="0">
                <a:latin typeface="+mj-ea"/>
                <a:ea typeface="+mj-ea"/>
                <a:cs typeface="汉仪书宋二简"/>
                <a:sym typeface="Arial" panose="020B0604020202020204" pitchFamily="34" charset="0"/>
              </a:rPr>
              <a:t>厅</a:t>
            </a:r>
            <a:r>
              <a:rPr lang="en-US" altLang="zh-CN" sz="1400" dirty="0">
                <a:latin typeface="+mj-ea"/>
                <a:ea typeface="+mj-ea"/>
                <a:cs typeface="汉仪书宋二简"/>
                <a:sym typeface="Arial" panose="020B0604020202020204" pitchFamily="34" charset="0"/>
              </a:rPr>
              <a:t>1</a:t>
            </a:r>
            <a:r>
              <a:rPr lang="zh-CN" altLang="en-US" sz="1400" dirty="0">
                <a:latin typeface="+mj-ea"/>
                <a:ea typeface="+mj-ea"/>
                <a:cs typeface="汉仪书宋二简"/>
                <a:sym typeface="Arial" panose="020B0604020202020204" pitchFamily="34" charset="0"/>
              </a:rPr>
              <a:t>厨</a:t>
            </a:r>
            <a:r>
              <a:rPr lang="en-US" altLang="zh-CN" sz="1400" dirty="0">
                <a:latin typeface="+mj-ea"/>
                <a:ea typeface="+mj-ea"/>
                <a:cs typeface="汉仪书宋二简"/>
                <a:sym typeface="Arial" panose="020B0604020202020204" pitchFamily="34" charset="0"/>
              </a:rPr>
              <a:t>1</a:t>
            </a:r>
            <a:r>
              <a:rPr lang="zh-CN" altLang="en-US" sz="1400" dirty="0">
                <a:latin typeface="+mj-ea"/>
                <a:ea typeface="+mj-ea"/>
                <a:cs typeface="汉仪书宋二简"/>
                <a:sym typeface="Arial" panose="020B0604020202020204" pitchFamily="34" charset="0"/>
              </a:rPr>
              <a:t>卫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C93314D4-1258-4A0A-B47B-45CEB0291145}"/>
              </a:ext>
            </a:extLst>
          </p:cNvPr>
          <p:cNvSpPr/>
          <p:nvPr/>
        </p:nvSpPr>
        <p:spPr>
          <a:xfrm>
            <a:off x="60602" y="5043732"/>
            <a:ext cx="3955222" cy="11182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600" dirty="0"/>
              <a:t>楼栋分布：</a:t>
            </a:r>
            <a:r>
              <a:rPr lang="en-US" altLang="zh-CN" sz="1600" dirty="0"/>
              <a:t>2/3/5/6/7/8/10/12/22/31/32/33/36/40/41/45/46/47/48/67/68/69/70/75/77/78</a:t>
            </a:r>
            <a:r>
              <a:rPr lang="zh-CN" altLang="zh-CN" sz="1600" dirty="0"/>
              <a:t>号楼</a:t>
            </a:r>
            <a:r>
              <a:rPr lang="en-US" altLang="zh-CN" sz="1400" dirty="0"/>
              <a:t>01/04</a:t>
            </a:r>
            <a:r>
              <a:rPr lang="zh-CN" altLang="zh-CN" sz="1400" dirty="0"/>
              <a:t>室</a:t>
            </a:r>
            <a:r>
              <a:rPr lang="zh-CN" altLang="en-US" sz="1400" dirty="0"/>
              <a:t>共计套数（</a:t>
            </a:r>
            <a:r>
              <a:rPr lang="en-US" altLang="zh-CN" sz="1600" b="1" dirty="0">
                <a:solidFill>
                  <a:srgbClr val="FF0000"/>
                </a:solidFill>
              </a:rPr>
              <a:t>465</a:t>
            </a:r>
            <a:r>
              <a:rPr lang="zh-CN" altLang="en-US" sz="1400" dirty="0"/>
              <a:t>套）</a:t>
            </a:r>
            <a:endParaRPr lang="zh-CN" altLang="en-US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900BBAB5-4C14-4D68-955B-EFB8DB33CFF3}"/>
              </a:ext>
            </a:extLst>
          </p:cNvPr>
          <p:cNvSpPr/>
          <p:nvPr/>
        </p:nvSpPr>
        <p:spPr>
          <a:xfrm>
            <a:off x="4284528" y="5047013"/>
            <a:ext cx="3811374" cy="11149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zh-CN" sz="1600" dirty="0"/>
              <a:t>楼栋分布：</a:t>
            </a:r>
            <a:r>
              <a:rPr lang="en-US" altLang="zh-CN" sz="1600" dirty="0"/>
              <a:t>2/3/5/6/7/8/10/12/22/31/32/33/36/40/41/45/46/47/48/67/68/69/70/75/77/78</a:t>
            </a:r>
            <a:r>
              <a:rPr lang="zh-CN" altLang="zh-CN" sz="1600" dirty="0"/>
              <a:t>号楼 </a:t>
            </a:r>
            <a:endParaRPr lang="zh-CN" altLang="zh-CN" dirty="0"/>
          </a:p>
          <a:p>
            <a:r>
              <a:rPr lang="en-US" altLang="zh-CN" sz="1400" dirty="0"/>
              <a:t>01/04</a:t>
            </a:r>
            <a:r>
              <a:rPr lang="zh-CN" altLang="zh-CN" sz="1400" dirty="0"/>
              <a:t>室</a:t>
            </a:r>
            <a:r>
              <a:rPr lang="zh-CN" altLang="en-US" sz="1400" dirty="0"/>
              <a:t>共计套数（</a:t>
            </a:r>
            <a:r>
              <a:rPr lang="en-US" altLang="zh-CN" b="1" dirty="0">
                <a:solidFill>
                  <a:srgbClr val="FF0000"/>
                </a:solidFill>
              </a:rPr>
              <a:t>457</a:t>
            </a:r>
            <a:r>
              <a:rPr lang="zh-CN" altLang="en-US" sz="1400" dirty="0"/>
              <a:t>套）</a:t>
            </a:r>
            <a:endParaRPr lang="zh-CN" altLang="en-US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0F345782-1AF5-43C6-A42B-98D4E2D8D110}"/>
              </a:ext>
            </a:extLst>
          </p:cNvPr>
          <p:cNvSpPr/>
          <p:nvPr/>
        </p:nvSpPr>
        <p:spPr>
          <a:xfrm>
            <a:off x="8364606" y="5068839"/>
            <a:ext cx="3622198" cy="8448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zh-CN" sz="1600" dirty="0"/>
              <a:t>楼栋分布：</a:t>
            </a:r>
            <a:r>
              <a:rPr lang="en-US" altLang="zh-CN" dirty="0"/>
              <a:t>18/19/37/49/60/61/72/73</a:t>
            </a:r>
            <a:endParaRPr lang="zh-CN" altLang="zh-CN" sz="1600" dirty="0"/>
          </a:p>
          <a:p>
            <a:r>
              <a:rPr lang="en-US" altLang="zh-CN" dirty="0"/>
              <a:t>                  </a:t>
            </a:r>
            <a:r>
              <a:rPr lang="en-US" altLang="zh-CN" sz="1400" dirty="0"/>
              <a:t>01/04</a:t>
            </a:r>
            <a:r>
              <a:rPr lang="zh-CN" altLang="zh-CN" sz="1400" dirty="0"/>
              <a:t>室</a:t>
            </a:r>
            <a:r>
              <a:rPr lang="zh-CN" altLang="en-US" sz="1400" dirty="0"/>
              <a:t>共计套数（</a:t>
            </a:r>
            <a:r>
              <a:rPr lang="en-US" altLang="zh-CN" b="1" dirty="0">
                <a:solidFill>
                  <a:srgbClr val="FF0000"/>
                </a:solidFill>
              </a:rPr>
              <a:t>252</a:t>
            </a:r>
            <a:r>
              <a:rPr lang="zh-CN" altLang="en-US" sz="1400" dirty="0"/>
              <a:t>套）</a:t>
            </a:r>
            <a:endParaRPr lang="zh-CN" altLang="en-US" dirty="0"/>
          </a:p>
        </p:txBody>
      </p:sp>
      <p:sp>
        <p:nvSpPr>
          <p:cNvPr id="15" name="标题 1">
            <a:extLst>
              <a:ext uri="{FF2B5EF4-FFF2-40B4-BE49-F238E27FC236}">
                <a16:creationId xmlns:a16="http://schemas.microsoft.com/office/drawing/2014/main" id="{E6E2814B-9227-48BC-9480-F32956F23BDC}"/>
              </a:ext>
            </a:extLst>
          </p:cNvPr>
          <p:cNvSpPr txBox="1">
            <a:spLocks/>
          </p:cNvSpPr>
          <p:nvPr/>
        </p:nvSpPr>
        <p:spPr>
          <a:xfrm>
            <a:off x="236049" y="-89352"/>
            <a:ext cx="10515600" cy="6181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印象春城</a:t>
            </a:r>
            <a:r>
              <a:rPr lang="en-US" altLang="zh-CN" dirty="0"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——</a:t>
            </a:r>
            <a:r>
              <a:rPr lang="zh-CN" altLang="en-US" dirty="0"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南北通</a:t>
            </a:r>
            <a:r>
              <a:rPr lang="en-US" altLang="zh-CN" dirty="0"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2+1</a:t>
            </a:r>
            <a:endParaRPr lang="zh-CN" altLang="en-US" dirty="0"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65A04334-5459-4286-9A6D-BE1A8BDEAD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92" y="508343"/>
            <a:ext cx="3961842" cy="371796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C7B63D5-4234-4D48-A13E-538508B49C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8253" y="528748"/>
            <a:ext cx="3961843" cy="3697564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A2CC87CF-368A-4048-81F7-1777AF02CF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92342" y="528748"/>
            <a:ext cx="3865755" cy="3697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7938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21982" y="101840"/>
            <a:ext cx="10515600" cy="618100"/>
          </a:xfrm>
        </p:spPr>
        <p:txBody>
          <a:bodyPr/>
          <a:lstStyle/>
          <a:p>
            <a:r>
              <a:rPr lang="zh-CN" altLang="en-US" dirty="0"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印象春城</a:t>
            </a:r>
            <a:r>
              <a:rPr lang="en-US" altLang="zh-CN" dirty="0"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——</a:t>
            </a:r>
            <a:r>
              <a:rPr lang="zh-CN" altLang="en-US" dirty="0"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南北通</a:t>
            </a:r>
            <a:r>
              <a:rPr lang="en-US" altLang="zh-CN" dirty="0"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115+131</a:t>
            </a:r>
            <a:r>
              <a:rPr lang="zh-CN" altLang="en-US" dirty="0"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户型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E7C072-DD45-4944-B501-499F010E499E}" type="slidenum">
              <a:rPr lang="zh-CN" altLang="en-US" smtClean="0"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pPr/>
              <a:t>13</a:t>
            </a:fld>
            <a:endParaRPr lang="zh-CN" altLang="en-US" dirty="0"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F8D3B7C-9952-422A-8CAE-9ED7E3F9E5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345" y="719940"/>
            <a:ext cx="4330507" cy="4105275"/>
          </a:xfrm>
          <a:prstGeom prst="rect">
            <a:avLst/>
          </a:prstGeom>
        </p:spPr>
      </p:pic>
      <p:sp>
        <p:nvSpPr>
          <p:cNvPr id="13" name="TextBox 9">
            <a:extLst>
              <a:ext uri="{FF2B5EF4-FFF2-40B4-BE49-F238E27FC236}">
                <a16:creationId xmlns:a16="http://schemas.microsoft.com/office/drawing/2014/main" id="{260E53B0-6025-4639-8225-7AA1B32814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0703" y="4909720"/>
            <a:ext cx="4011293" cy="3698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84352" tIns="42176" rIns="84352" bIns="42176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b="1" dirty="0">
                <a:latin typeface="Arial" panose="020B0604020202020204" pitchFamily="34" charset="0"/>
                <a:ea typeface="Microsoft YaHei" panose="020B0503020204020204" pitchFamily="34" charset="-122"/>
                <a:cs typeface="汉仪书宋二简"/>
                <a:sym typeface="Arial" panose="020B0604020202020204" pitchFamily="34" charset="0"/>
              </a:rPr>
              <a:t>户型</a:t>
            </a:r>
            <a:r>
              <a:rPr lang="en-US" altLang="zh-CN" sz="1400" b="1" dirty="0">
                <a:latin typeface="Arial" panose="020B0604020202020204" pitchFamily="34" charset="0"/>
                <a:ea typeface="Microsoft YaHei" panose="020B0503020204020204" pitchFamily="34" charset="-122"/>
                <a:cs typeface="汉仪书宋二简"/>
                <a:sym typeface="Arial" panose="020B0604020202020204" pitchFamily="34" charset="0"/>
              </a:rPr>
              <a:t>115</a:t>
            </a:r>
            <a:r>
              <a:rPr lang="zh-CN" altLang="en-US" sz="1400" b="1" dirty="0">
                <a:latin typeface="Arial" panose="020B0604020202020204" pitchFamily="34" charset="0"/>
                <a:ea typeface="Microsoft YaHei" panose="020B0503020204020204" pitchFamily="34" charset="-122"/>
                <a:cs typeface="汉仪书宋二简"/>
                <a:sym typeface="Arial" panose="020B0604020202020204" pitchFamily="34" charset="0"/>
              </a:rPr>
              <a:t>平</a:t>
            </a:r>
            <a:r>
              <a:rPr lang="zh-CN" altLang="en-US" sz="1400" dirty="0">
                <a:latin typeface="Arial" panose="020B0604020202020204" pitchFamily="34" charset="0"/>
                <a:ea typeface="Microsoft YaHei" panose="020B0503020204020204" pitchFamily="34" charset="-122"/>
                <a:cs typeface="汉仪书宋二简"/>
                <a:sym typeface="Arial" panose="020B0604020202020204" pitchFamily="34" charset="0"/>
              </a:rPr>
              <a:t>，</a:t>
            </a:r>
            <a:r>
              <a:rPr lang="en-US" altLang="zh-CN" sz="1400" dirty="0">
                <a:latin typeface="Arial" panose="020B0604020202020204" pitchFamily="34" charset="0"/>
                <a:ea typeface="Microsoft YaHei" panose="020B0503020204020204" pitchFamily="34" charset="-122"/>
                <a:cs typeface="汉仪书宋二简"/>
                <a:sym typeface="Arial" panose="020B0604020202020204" pitchFamily="34" charset="0"/>
              </a:rPr>
              <a:t>2+1</a:t>
            </a:r>
            <a:r>
              <a:rPr lang="zh-CN" altLang="en-US" sz="1400" dirty="0">
                <a:latin typeface="Arial" panose="020B0604020202020204" pitchFamily="34" charset="0"/>
                <a:ea typeface="Microsoft YaHei" panose="020B0503020204020204" pitchFamily="34" charset="-122"/>
                <a:cs typeface="汉仪书宋二简"/>
                <a:sym typeface="Arial" panose="020B0604020202020204" pitchFamily="34" charset="0"/>
              </a:rPr>
              <a:t>室</a:t>
            </a:r>
            <a:r>
              <a:rPr lang="en-US" altLang="zh-CN" sz="1400" dirty="0">
                <a:latin typeface="Arial" panose="020B0604020202020204" pitchFamily="34" charset="0"/>
                <a:ea typeface="Microsoft YaHei" panose="020B0503020204020204" pitchFamily="34" charset="-122"/>
                <a:cs typeface="汉仪书宋二简"/>
                <a:sym typeface="Arial" panose="020B0604020202020204" pitchFamily="34" charset="0"/>
              </a:rPr>
              <a:t>2</a:t>
            </a:r>
            <a:r>
              <a:rPr lang="zh-CN" altLang="en-US" sz="1400" dirty="0">
                <a:latin typeface="Arial" panose="020B0604020202020204" pitchFamily="34" charset="0"/>
                <a:ea typeface="Microsoft YaHei" panose="020B0503020204020204" pitchFamily="34" charset="-122"/>
                <a:cs typeface="汉仪书宋二简"/>
                <a:sym typeface="Arial" panose="020B0604020202020204" pitchFamily="34" charset="0"/>
              </a:rPr>
              <a:t>厅</a:t>
            </a:r>
            <a:r>
              <a:rPr lang="en-US" sz="1400" dirty="0">
                <a:latin typeface="Arial" panose="020B0604020202020204" pitchFamily="34" charset="0"/>
                <a:ea typeface="Microsoft YaHei" panose="020B0503020204020204" pitchFamily="34" charset="-122"/>
                <a:cs typeface="汉仪书宋二简"/>
                <a:sym typeface="Arial" panose="020B0604020202020204" pitchFamily="34" charset="0"/>
              </a:rPr>
              <a:t>1</a:t>
            </a:r>
            <a:r>
              <a:rPr lang="zh-CN" altLang="en-US" sz="1400" dirty="0">
                <a:latin typeface="Arial" panose="020B0604020202020204" pitchFamily="34" charset="0"/>
                <a:ea typeface="Microsoft YaHei" panose="020B0503020204020204" pitchFamily="34" charset="-122"/>
                <a:cs typeface="汉仪书宋二简"/>
                <a:sym typeface="Arial" panose="020B0604020202020204" pitchFamily="34" charset="0"/>
              </a:rPr>
              <a:t>厨</a:t>
            </a:r>
            <a:r>
              <a:rPr lang="en-US" sz="1400" dirty="0">
                <a:latin typeface="Arial" panose="020B0604020202020204" pitchFamily="34" charset="0"/>
                <a:ea typeface="Microsoft YaHei" panose="020B0503020204020204" pitchFamily="34" charset="-122"/>
                <a:cs typeface="汉仪书宋二简"/>
                <a:sym typeface="Arial" panose="020B0604020202020204" pitchFamily="34" charset="0"/>
              </a:rPr>
              <a:t>1</a:t>
            </a:r>
            <a:r>
              <a:rPr lang="zh-CN" altLang="en-US" sz="1400" dirty="0">
                <a:latin typeface="Arial" panose="020B0604020202020204" pitchFamily="34" charset="0"/>
                <a:ea typeface="Microsoft YaHei" panose="020B0503020204020204" pitchFamily="34" charset="-122"/>
                <a:cs typeface="汉仪书宋二简"/>
                <a:sym typeface="Arial" panose="020B0604020202020204" pitchFamily="34" charset="0"/>
              </a:rPr>
              <a:t>卫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7E24CB9C-E6EC-4EC7-A10D-AF1A634F961E}"/>
              </a:ext>
            </a:extLst>
          </p:cNvPr>
          <p:cNvSpPr/>
          <p:nvPr/>
        </p:nvSpPr>
        <p:spPr>
          <a:xfrm>
            <a:off x="518345" y="5353300"/>
            <a:ext cx="3955222" cy="775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600" dirty="0"/>
              <a:t>楼栋分布：</a:t>
            </a:r>
            <a:r>
              <a:rPr lang="en-US" altLang="zh-CN" sz="1600" dirty="0"/>
              <a:t>1/9/11/21/39/71/76</a:t>
            </a:r>
            <a:r>
              <a:rPr lang="zh-CN" altLang="zh-CN" sz="1400" dirty="0"/>
              <a:t>号楼</a:t>
            </a:r>
            <a:br>
              <a:rPr lang="en-US" altLang="zh-CN" sz="1400" dirty="0"/>
            </a:br>
            <a:r>
              <a:rPr lang="en-US" altLang="zh-CN" sz="1400" dirty="0"/>
              <a:t>01/03</a:t>
            </a:r>
            <a:r>
              <a:rPr lang="zh-CN" altLang="zh-CN" sz="1400" dirty="0"/>
              <a:t>室</a:t>
            </a:r>
            <a:r>
              <a:rPr lang="zh-CN" altLang="en-US" sz="1400" dirty="0"/>
              <a:t>共计套数（</a:t>
            </a:r>
            <a:r>
              <a:rPr lang="en-US" altLang="zh-CN" sz="1600" b="1" dirty="0">
                <a:solidFill>
                  <a:srgbClr val="FF0000"/>
                </a:solidFill>
              </a:rPr>
              <a:t>124</a:t>
            </a:r>
            <a:r>
              <a:rPr lang="zh-CN" altLang="en-US" sz="1400" dirty="0"/>
              <a:t>套）</a:t>
            </a:r>
            <a:endParaRPr lang="zh-CN" altLang="en-US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1B93F5BE-01C5-49C0-85EB-D2CA5D5C696A}"/>
              </a:ext>
            </a:extLst>
          </p:cNvPr>
          <p:cNvSpPr/>
          <p:nvPr/>
        </p:nvSpPr>
        <p:spPr>
          <a:xfrm>
            <a:off x="6647799" y="5353299"/>
            <a:ext cx="3955222" cy="775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600" dirty="0"/>
              <a:t>楼栋分布：</a:t>
            </a:r>
            <a:r>
              <a:rPr lang="en-US" altLang="zh-CN" sz="1600" dirty="0"/>
              <a:t>1/9/11/21/39/71/76</a:t>
            </a:r>
            <a:r>
              <a:rPr lang="zh-CN" altLang="zh-CN" sz="1400" dirty="0"/>
              <a:t>号楼</a:t>
            </a:r>
            <a:br>
              <a:rPr lang="en-US" altLang="zh-CN" sz="1400" dirty="0"/>
            </a:br>
            <a:r>
              <a:rPr lang="en-US" altLang="zh-CN" sz="1400" dirty="0"/>
              <a:t>01/03</a:t>
            </a:r>
            <a:r>
              <a:rPr lang="zh-CN" altLang="zh-CN" sz="1400" dirty="0"/>
              <a:t>室</a:t>
            </a:r>
            <a:r>
              <a:rPr lang="zh-CN" altLang="en-US" sz="1400" dirty="0"/>
              <a:t>共计套数（</a:t>
            </a:r>
            <a:r>
              <a:rPr lang="en-US" altLang="zh-CN" sz="1600" b="1" dirty="0">
                <a:solidFill>
                  <a:srgbClr val="FF0000"/>
                </a:solidFill>
              </a:rPr>
              <a:t>122</a:t>
            </a:r>
            <a:r>
              <a:rPr lang="zh-CN" altLang="en-US" sz="1400" dirty="0"/>
              <a:t>套）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53D3D10-F8C0-4108-AE4E-81875C879D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719940"/>
            <a:ext cx="4646644" cy="4105275"/>
          </a:xfrm>
          <a:prstGeom prst="rect">
            <a:avLst/>
          </a:prstGeom>
        </p:spPr>
      </p:pic>
      <p:sp>
        <p:nvSpPr>
          <p:cNvPr id="17" name="TextBox 9">
            <a:extLst>
              <a:ext uri="{FF2B5EF4-FFF2-40B4-BE49-F238E27FC236}">
                <a16:creationId xmlns:a16="http://schemas.microsoft.com/office/drawing/2014/main" id="{B2AB8BE4-B686-44EE-AD68-2DFF0053DF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0" y="4909720"/>
            <a:ext cx="4011293" cy="3698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84352" tIns="42176" rIns="84352" bIns="42176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b="1" dirty="0">
                <a:latin typeface="Arial" panose="020B0604020202020204" pitchFamily="34" charset="0"/>
                <a:ea typeface="Microsoft YaHei" panose="020B0503020204020204" pitchFamily="34" charset="-122"/>
                <a:cs typeface="汉仪书宋二简"/>
                <a:sym typeface="Arial" panose="020B0604020202020204" pitchFamily="34" charset="0"/>
              </a:rPr>
              <a:t>户型</a:t>
            </a:r>
            <a:r>
              <a:rPr lang="en-US" altLang="zh-CN" sz="1400" b="1" dirty="0">
                <a:latin typeface="Arial" panose="020B0604020202020204" pitchFamily="34" charset="0"/>
                <a:ea typeface="Microsoft YaHei" panose="020B0503020204020204" pitchFamily="34" charset="-122"/>
                <a:cs typeface="汉仪书宋二简"/>
                <a:sym typeface="Arial" panose="020B0604020202020204" pitchFamily="34" charset="0"/>
              </a:rPr>
              <a:t>131</a:t>
            </a:r>
            <a:r>
              <a:rPr lang="zh-CN" altLang="en-US" sz="1400" b="1" dirty="0">
                <a:latin typeface="Arial" panose="020B0604020202020204" pitchFamily="34" charset="0"/>
                <a:ea typeface="Microsoft YaHei" panose="020B0503020204020204" pitchFamily="34" charset="-122"/>
                <a:cs typeface="汉仪书宋二简"/>
                <a:sym typeface="Arial" panose="020B0604020202020204" pitchFamily="34" charset="0"/>
              </a:rPr>
              <a:t>平</a:t>
            </a:r>
            <a:r>
              <a:rPr lang="zh-CN" altLang="en-US" sz="1400" dirty="0">
                <a:latin typeface="Arial" panose="020B0604020202020204" pitchFamily="34" charset="0"/>
                <a:ea typeface="Microsoft YaHei" panose="020B0503020204020204" pitchFamily="34" charset="-122"/>
                <a:cs typeface="汉仪书宋二简"/>
                <a:sym typeface="Arial" panose="020B0604020202020204" pitchFamily="34" charset="0"/>
              </a:rPr>
              <a:t>，</a:t>
            </a:r>
            <a:r>
              <a:rPr lang="en-US" altLang="zh-CN" sz="1400" dirty="0">
                <a:latin typeface="Arial" panose="020B0604020202020204" pitchFamily="34" charset="0"/>
                <a:ea typeface="Microsoft YaHei" panose="020B0503020204020204" pitchFamily="34" charset="-122"/>
                <a:cs typeface="汉仪书宋二简"/>
                <a:sym typeface="Arial" panose="020B0604020202020204" pitchFamily="34" charset="0"/>
              </a:rPr>
              <a:t>3</a:t>
            </a:r>
            <a:r>
              <a:rPr lang="zh-CN" altLang="en-US" sz="1400" dirty="0">
                <a:latin typeface="Arial" panose="020B0604020202020204" pitchFamily="34" charset="0"/>
                <a:ea typeface="Microsoft YaHei" panose="020B0503020204020204" pitchFamily="34" charset="-122"/>
                <a:cs typeface="汉仪书宋二简"/>
                <a:sym typeface="Arial" panose="020B0604020202020204" pitchFamily="34" charset="0"/>
              </a:rPr>
              <a:t>室</a:t>
            </a:r>
            <a:r>
              <a:rPr lang="en-US" altLang="zh-CN" sz="1400" dirty="0">
                <a:latin typeface="Arial" panose="020B0604020202020204" pitchFamily="34" charset="0"/>
                <a:ea typeface="Microsoft YaHei" panose="020B0503020204020204" pitchFamily="34" charset="-122"/>
                <a:cs typeface="汉仪书宋二简"/>
                <a:sym typeface="Arial" panose="020B0604020202020204" pitchFamily="34" charset="0"/>
              </a:rPr>
              <a:t>2</a:t>
            </a:r>
            <a:r>
              <a:rPr lang="zh-CN" altLang="en-US" sz="1400" dirty="0">
                <a:latin typeface="Arial" panose="020B0604020202020204" pitchFamily="34" charset="0"/>
                <a:ea typeface="Microsoft YaHei" panose="020B0503020204020204" pitchFamily="34" charset="-122"/>
                <a:cs typeface="汉仪书宋二简"/>
                <a:sym typeface="Arial" panose="020B0604020202020204" pitchFamily="34" charset="0"/>
              </a:rPr>
              <a:t>厅</a:t>
            </a:r>
            <a:r>
              <a:rPr lang="en-US" sz="1400" dirty="0">
                <a:latin typeface="Arial" panose="020B0604020202020204" pitchFamily="34" charset="0"/>
                <a:ea typeface="Microsoft YaHei" panose="020B0503020204020204" pitchFamily="34" charset="-122"/>
                <a:cs typeface="汉仪书宋二简"/>
                <a:sym typeface="Arial" panose="020B0604020202020204" pitchFamily="34" charset="0"/>
              </a:rPr>
              <a:t>1</a:t>
            </a:r>
            <a:r>
              <a:rPr lang="zh-CN" altLang="en-US" sz="1400" dirty="0">
                <a:latin typeface="Arial" panose="020B0604020202020204" pitchFamily="34" charset="0"/>
                <a:ea typeface="Microsoft YaHei" panose="020B0503020204020204" pitchFamily="34" charset="-122"/>
                <a:cs typeface="汉仪书宋二简"/>
                <a:sym typeface="Arial" panose="020B0604020202020204" pitchFamily="34" charset="0"/>
              </a:rPr>
              <a:t>厨</a:t>
            </a:r>
            <a:r>
              <a:rPr lang="en-US" sz="1400" dirty="0">
                <a:latin typeface="Arial" panose="020B0604020202020204" pitchFamily="34" charset="0"/>
                <a:ea typeface="Microsoft YaHei" panose="020B0503020204020204" pitchFamily="34" charset="-122"/>
                <a:cs typeface="汉仪书宋二简"/>
                <a:sym typeface="Arial" panose="020B0604020202020204" pitchFamily="34" charset="0"/>
              </a:rPr>
              <a:t>1</a:t>
            </a:r>
            <a:r>
              <a:rPr lang="zh-CN" altLang="en-US" sz="1400" dirty="0">
                <a:latin typeface="Arial" panose="020B0604020202020204" pitchFamily="34" charset="0"/>
                <a:ea typeface="Microsoft YaHei" panose="020B0503020204020204" pitchFamily="34" charset="-122"/>
                <a:cs typeface="汉仪书宋二简"/>
                <a:sym typeface="Arial" panose="020B0604020202020204" pitchFamily="34" charset="0"/>
              </a:rPr>
              <a:t>卫</a:t>
            </a:r>
          </a:p>
        </p:txBody>
      </p:sp>
    </p:spTree>
    <p:extLst>
      <p:ext uri="{BB962C8B-B14F-4D97-AF65-F5344CB8AC3E}">
        <p14:creationId xmlns:p14="http://schemas.microsoft.com/office/powerpoint/2010/main" val="24481170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5884" y="0"/>
            <a:ext cx="10515600" cy="618100"/>
          </a:xfrm>
        </p:spPr>
        <p:txBody>
          <a:bodyPr/>
          <a:lstStyle/>
          <a:p>
            <a:r>
              <a:rPr lang="zh-CN" altLang="en-US" dirty="0"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印象春城</a:t>
            </a:r>
            <a:r>
              <a:rPr lang="en-US" altLang="zh-CN" dirty="0"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——</a:t>
            </a:r>
            <a:r>
              <a:rPr lang="zh-CN" altLang="en-US" dirty="0"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大三居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E7C072-DD45-4944-B501-499F010E499E}" type="slidenum">
              <a:rPr lang="zh-CN" altLang="en-US" smtClean="0"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pPr/>
              <a:t>14</a:t>
            </a:fld>
            <a:endParaRPr lang="zh-CN" altLang="en-US" dirty="0"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24126346-642E-4D29-B085-53196585FD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884" y="5188734"/>
            <a:ext cx="4011293" cy="3698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84352" tIns="42176" rIns="84352" bIns="42176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b="1" dirty="0">
                <a:latin typeface="Arial" panose="020B0604020202020204" pitchFamily="34" charset="0"/>
                <a:ea typeface="Microsoft YaHei" panose="020B0503020204020204" pitchFamily="34" charset="-122"/>
                <a:cs typeface="汉仪书宋二简"/>
                <a:sym typeface="Arial" panose="020B0604020202020204" pitchFamily="34" charset="0"/>
              </a:rPr>
              <a:t>户型</a:t>
            </a:r>
            <a:r>
              <a:rPr lang="en-US" altLang="zh-CN" sz="1400" b="1" dirty="0">
                <a:latin typeface="Arial" panose="020B0604020202020204" pitchFamily="34" charset="0"/>
                <a:ea typeface="Microsoft YaHei" panose="020B0503020204020204" pitchFamily="34" charset="-122"/>
                <a:cs typeface="汉仪书宋二简"/>
                <a:sym typeface="Arial" panose="020B0604020202020204" pitchFamily="34" charset="0"/>
              </a:rPr>
              <a:t>136</a:t>
            </a:r>
            <a:r>
              <a:rPr lang="zh-CN" altLang="en-US" sz="1400" b="1" dirty="0">
                <a:latin typeface="Arial" panose="020B0604020202020204" pitchFamily="34" charset="0"/>
                <a:ea typeface="Microsoft YaHei" panose="020B0503020204020204" pitchFamily="34" charset="-122"/>
                <a:cs typeface="汉仪书宋二简"/>
                <a:sym typeface="Arial" panose="020B0604020202020204" pitchFamily="34" charset="0"/>
              </a:rPr>
              <a:t>平</a:t>
            </a:r>
            <a:r>
              <a:rPr lang="zh-CN" altLang="en-US" sz="1400" dirty="0">
                <a:latin typeface="Arial" panose="020B0604020202020204" pitchFamily="34" charset="0"/>
                <a:ea typeface="Microsoft YaHei" panose="020B0503020204020204" pitchFamily="34" charset="-122"/>
                <a:cs typeface="汉仪书宋二简"/>
                <a:sym typeface="Arial" panose="020B0604020202020204" pitchFamily="34" charset="0"/>
              </a:rPr>
              <a:t>，</a:t>
            </a:r>
            <a:r>
              <a:rPr lang="en-US" altLang="zh-CN" sz="1400" dirty="0">
                <a:latin typeface="Arial" panose="020B0604020202020204" pitchFamily="34" charset="0"/>
                <a:ea typeface="Microsoft YaHei" panose="020B0503020204020204" pitchFamily="34" charset="-122"/>
                <a:cs typeface="汉仪书宋二简"/>
                <a:sym typeface="Arial" panose="020B0604020202020204" pitchFamily="34" charset="0"/>
              </a:rPr>
              <a:t>3</a:t>
            </a:r>
            <a:r>
              <a:rPr lang="zh-CN" altLang="en-US" sz="1400" dirty="0">
                <a:latin typeface="Arial" panose="020B0604020202020204" pitchFamily="34" charset="0"/>
                <a:ea typeface="Microsoft YaHei" panose="020B0503020204020204" pitchFamily="34" charset="-122"/>
                <a:cs typeface="汉仪书宋二简"/>
                <a:sym typeface="Arial" panose="020B0604020202020204" pitchFamily="34" charset="0"/>
              </a:rPr>
              <a:t>室</a:t>
            </a:r>
            <a:r>
              <a:rPr lang="en-US" altLang="zh-CN" sz="1400" dirty="0">
                <a:latin typeface="Arial" panose="020B0604020202020204" pitchFamily="34" charset="0"/>
                <a:ea typeface="Microsoft YaHei" panose="020B0503020204020204" pitchFamily="34" charset="-122"/>
                <a:cs typeface="汉仪书宋二简"/>
                <a:sym typeface="Arial" panose="020B0604020202020204" pitchFamily="34" charset="0"/>
              </a:rPr>
              <a:t>2</a:t>
            </a:r>
            <a:r>
              <a:rPr lang="zh-CN" altLang="en-US" sz="1400" dirty="0">
                <a:latin typeface="Arial" panose="020B0604020202020204" pitchFamily="34" charset="0"/>
                <a:ea typeface="Microsoft YaHei" panose="020B0503020204020204" pitchFamily="34" charset="-122"/>
                <a:cs typeface="汉仪书宋二简"/>
                <a:sym typeface="Arial" panose="020B0604020202020204" pitchFamily="34" charset="0"/>
              </a:rPr>
              <a:t>厅</a:t>
            </a:r>
            <a:r>
              <a:rPr lang="en-US" sz="1400" dirty="0">
                <a:latin typeface="Arial" panose="020B0604020202020204" pitchFamily="34" charset="0"/>
                <a:ea typeface="Microsoft YaHei" panose="020B0503020204020204" pitchFamily="34" charset="-122"/>
                <a:cs typeface="汉仪书宋二简"/>
                <a:sym typeface="Arial" panose="020B0604020202020204" pitchFamily="34" charset="0"/>
              </a:rPr>
              <a:t>1</a:t>
            </a:r>
            <a:r>
              <a:rPr lang="zh-CN" altLang="en-US" sz="1400" dirty="0">
                <a:latin typeface="Arial" panose="020B0604020202020204" pitchFamily="34" charset="0"/>
                <a:ea typeface="Microsoft YaHei" panose="020B0503020204020204" pitchFamily="34" charset="-122"/>
                <a:cs typeface="汉仪书宋二简"/>
                <a:sym typeface="Arial" panose="020B0604020202020204" pitchFamily="34" charset="0"/>
              </a:rPr>
              <a:t>厨</a:t>
            </a:r>
            <a:r>
              <a:rPr lang="en-US" sz="1400" dirty="0">
                <a:latin typeface="Arial" panose="020B0604020202020204" pitchFamily="34" charset="0"/>
                <a:ea typeface="Microsoft YaHei" panose="020B0503020204020204" pitchFamily="34" charset="-122"/>
                <a:cs typeface="汉仪书宋二简"/>
                <a:sym typeface="Arial" panose="020B0604020202020204" pitchFamily="34" charset="0"/>
              </a:rPr>
              <a:t>2</a:t>
            </a:r>
            <a:r>
              <a:rPr lang="zh-CN" altLang="en-US" sz="1400" dirty="0">
                <a:latin typeface="Arial" panose="020B0604020202020204" pitchFamily="34" charset="0"/>
                <a:ea typeface="Microsoft YaHei" panose="020B0503020204020204" pitchFamily="34" charset="-122"/>
                <a:cs typeface="汉仪书宋二简"/>
                <a:sym typeface="Arial" panose="020B0604020202020204" pitchFamily="34" charset="0"/>
              </a:rPr>
              <a:t>卫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7BBBC84-47A3-474C-9299-5B4C6F5D8D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511" y="618100"/>
            <a:ext cx="4648782" cy="445760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D79D5BC-52A4-4131-85F4-AD544C43BE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6689161" y="368318"/>
            <a:ext cx="4457608" cy="4957169"/>
          </a:xfrm>
          <a:prstGeom prst="rect">
            <a:avLst/>
          </a:prstGeom>
        </p:spPr>
      </p:pic>
      <p:sp>
        <p:nvSpPr>
          <p:cNvPr id="13" name="TextBox 9">
            <a:extLst>
              <a:ext uri="{FF2B5EF4-FFF2-40B4-BE49-F238E27FC236}">
                <a16:creationId xmlns:a16="http://schemas.microsoft.com/office/drawing/2014/main" id="{E66748F9-6E37-4D79-AAD5-047BE12E8C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25337" y="5188734"/>
            <a:ext cx="4011293" cy="3698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84352" tIns="42176" rIns="84352" bIns="42176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b="1" dirty="0">
                <a:latin typeface="Arial" panose="020B0604020202020204" pitchFamily="34" charset="0"/>
                <a:ea typeface="Microsoft YaHei" panose="020B0503020204020204" pitchFamily="34" charset="-122"/>
                <a:cs typeface="汉仪书宋二简"/>
                <a:sym typeface="Arial" panose="020B0604020202020204" pitchFamily="34" charset="0"/>
              </a:rPr>
              <a:t>户型</a:t>
            </a:r>
            <a:r>
              <a:rPr lang="en-US" altLang="zh-CN" sz="1400" b="1" dirty="0">
                <a:latin typeface="Arial" panose="020B0604020202020204" pitchFamily="34" charset="0"/>
                <a:ea typeface="Microsoft YaHei" panose="020B0503020204020204" pitchFamily="34" charset="-122"/>
                <a:cs typeface="汉仪书宋二简"/>
                <a:sym typeface="Arial" panose="020B0604020202020204" pitchFamily="34" charset="0"/>
              </a:rPr>
              <a:t>138</a:t>
            </a:r>
            <a:r>
              <a:rPr lang="zh-CN" altLang="en-US" sz="1400" b="1" dirty="0">
                <a:latin typeface="Arial" panose="020B0604020202020204" pitchFamily="34" charset="0"/>
                <a:ea typeface="Microsoft YaHei" panose="020B0503020204020204" pitchFamily="34" charset="-122"/>
                <a:cs typeface="汉仪书宋二简"/>
                <a:sym typeface="Arial" panose="020B0604020202020204" pitchFamily="34" charset="0"/>
              </a:rPr>
              <a:t>平</a:t>
            </a:r>
            <a:r>
              <a:rPr lang="zh-CN" altLang="en-US" sz="1400" dirty="0">
                <a:latin typeface="Arial" panose="020B0604020202020204" pitchFamily="34" charset="0"/>
                <a:ea typeface="Microsoft YaHei" panose="020B0503020204020204" pitchFamily="34" charset="-122"/>
                <a:cs typeface="汉仪书宋二简"/>
                <a:sym typeface="Arial" panose="020B0604020202020204" pitchFamily="34" charset="0"/>
              </a:rPr>
              <a:t>，</a:t>
            </a:r>
            <a:r>
              <a:rPr lang="en-US" altLang="zh-CN" sz="1400" dirty="0">
                <a:latin typeface="Arial" panose="020B0604020202020204" pitchFamily="34" charset="0"/>
                <a:ea typeface="Microsoft YaHei" panose="020B0503020204020204" pitchFamily="34" charset="-122"/>
                <a:cs typeface="汉仪书宋二简"/>
                <a:sym typeface="Arial" panose="020B0604020202020204" pitchFamily="34" charset="0"/>
              </a:rPr>
              <a:t>3</a:t>
            </a:r>
            <a:r>
              <a:rPr lang="zh-CN" altLang="en-US" sz="1400" dirty="0">
                <a:latin typeface="Arial" panose="020B0604020202020204" pitchFamily="34" charset="0"/>
                <a:ea typeface="Microsoft YaHei" panose="020B0503020204020204" pitchFamily="34" charset="-122"/>
                <a:cs typeface="汉仪书宋二简"/>
                <a:sym typeface="Arial" panose="020B0604020202020204" pitchFamily="34" charset="0"/>
              </a:rPr>
              <a:t>室</a:t>
            </a:r>
            <a:r>
              <a:rPr lang="en-US" altLang="zh-CN" sz="1400" dirty="0">
                <a:latin typeface="Arial" panose="020B0604020202020204" pitchFamily="34" charset="0"/>
                <a:ea typeface="Microsoft YaHei" panose="020B0503020204020204" pitchFamily="34" charset="-122"/>
                <a:cs typeface="汉仪书宋二简"/>
                <a:sym typeface="Arial" panose="020B0604020202020204" pitchFamily="34" charset="0"/>
              </a:rPr>
              <a:t>2</a:t>
            </a:r>
            <a:r>
              <a:rPr lang="zh-CN" altLang="en-US" sz="1400" dirty="0">
                <a:latin typeface="Arial" panose="020B0604020202020204" pitchFamily="34" charset="0"/>
                <a:ea typeface="Microsoft YaHei" panose="020B0503020204020204" pitchFamily="34" charset="-122"/>
                <a:cs typeface="汉仪书宋二简"/>
                <a:sym typeface="Arial" panose="020B0604020202020204" pitchFamily="34" charset="0"/>
              </a:rPr>
              <a:t>厅</a:t>
            </a:r>
            <a:r>
              <a:rPr lang="en-US" sz="1400" dirty="0">
                <a:latin typeface="Arial" panose="020B0604020202020204" pitchFamily="34" charset="0"/>
                <a:ea typeface="Microsoft YaHei" panose="020B0503020204020204" pitchFamily="34" charset="-122"/>
                <a:cs typeface="汉仪书宋二简"/>
                <a:sym typeface="Arial" panose="020B0604020202020204" pitchFamily="34" charset="0"/>
              </a:rPr>
              <a:t>1</a:t>
            </a:r>
            <a:r>
              <a:rPr lang="zh-CN" altLang="en-US" sz="1400" dirty="0">
                <a:latin typeface="Arial" panose="020B0604020202020204" pitchFamily="34" charset="0"/>
                <a:ea typeface="Microsoft YaHei" panose="020B0503020204020204" pitchFamily="34" charset="-122"/>
                <a:cs typeface="汉仪书宋二简"/>
                <a:sym typeface="Arial" panose="020B0604020202020204" pitchFamily="34" charset="0"/>
              </a:rPr>
              <a:t>厨</a:t>
            </a:r>
            <a:r>
              <a:rPr lang="en-US" sz="1400" dirty="0">
                <a:latin typeface="Arial" panose="020B0604020202020204" pitchFamily="34" charset="0"/>
                <a:ea typeface="Microsoft YaHei" panose="020B0503020204020204" pitchFamily="34" charset="-122"/>
                <a:cs typeface="汉仪书宋二简"/>
                <a:sym typeface="Arial" panose="020B0604020202020204" pitchFamily="34" charset="0"/>
              </a:rPr>
              <a:t>2</a:t>
            </a:r>
            <a:r>
              <a:rPr lang="zh-CN" altLang="en-US" sz="1400" dirty="0">
                <a:latin typeface="Arial" panose="020B0604020202020204" pitchFamily="34" charset="0"/>
                <a:ea typeface="Microsoft YaHei" panose="020B0503020204020204" pitchFamily="34" charset="-122"/>
                <a:cs typeface="汉仪书宋二简"/>
                <a:sym typeface="Arial" panose="020B0604020202020204" pitchFamily="34" charset="0"/>
              </a:rPr>
              <a:t>卫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744E8082-1DE9-42B2-8C3B-786B003C1EA6}"/>
              </a:ext>
            </a:extLst>
          </p:cNvPr>
          <p:cNvSpPr/>
          <p:nvPr/>
        </p:nvSpPr>
        <p:spPr>
          <a:xfrm>
            <a:off x="782954" y="5558603"/>
            <a:ext cx="3955222" cy="775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600" dirty="0"/>
              <a:t>楼栋分布：</a:t>
            </a:r>
            <a:r>
              <a:rPr lang="en-US" altLang="zh-CN" sz="1600" dirty="0"/>
              <a:t>38/42</a:t>
            </a:r>
            <a:r>
              <a:rPr lang="zh-CN" altLang="zh-CN" sz="1400" dirty="0"/>
              <a:t>号楼</a:t>
            </a:r>
            <a:br>
              <a:rPr lang="en-US" altLang="zh-CN" sz="1400" dirty="0"/>
            </a:br>
            <a:r>
              <a:rPr lang="en-US" altLang="zh-CN" sz="1400" dirty="0"/>
              <a:t>03</a:t>
            </a:r>
            <a:r>
              <a:rPr lang="zh-CN" altLang="zh-CN" sz="1400" dirty="0"/>
              <a:t>室</a:t>
            </a:r>
            <a:r>
              <a:rPr lang="zh-CN" altLang="en-US" sz="1400" dirty="0"/>
              <a:t>共计套数（</a:t>
            </a:r>
            <a:r>
              <a:rPr lang="en-US" altLang="zh-CN" sz="1600" b="1" dirty="0">
                <a:solidFill>
                  <a:srgbClr val="FF0000"/>
                </a:solidFill>
              </a:rPr>
              <a:t>36</a:t>
            </a:r>
            <a:r>
              <a:rPr lang="zh-CN" altLang="en-US" sz="1400" dirty="0"/>
              <a:t>套）</a:t>
            </a:r>
            <a:endParaRPr lang="zh-CN" altLang="en-US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4CE4EF03-DA26-49D7-A986-1C306B808EBE}"/>
              </a:ext>
            </a:extLst>
          </p:cNvPr>
          <p:cNvSpPr/>
          <p:nvPr/>
        </p:nvSpPr>
        <p:spPr>
          <a:xfrm>
            <a:off x="6940354" y="5558602"/>
            <a:ext cx="3955222" cy="775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600" dirty="0"/>
              <a:t>楼栋分布：</a:t>
            </a:r>
            <a:r>
              <a:rPr lang="en-US" altLang="zh-CN" sz="1600" dirty="0"/>
              <a:t>38/42</a:t>
            </a:r>
            <a:r>
              <a:rPr lang="zh-CN" altLang="zh-CN" sz="1400" dirty="0"/>
              <a:t>号楼</a:t>
            </a:r>
            <a:br>
              <a:rPr lang="en-US" altLang="zh-CN" sz="1400" dirty="0"/>
            </a:br>
            <a:r>
              <a:rPr lang="en-US" altLang="zh-CN" sz="1400" dirty="0"/>
              <a:t>01</a:t>
            </a:r>
            <a:r>
              <a:rPr lang="zh-CN" altLang="zh-CN" sz="1400" dirty="0"/>
              <a:t>室</a:t>
            </a:r>
            <a:r>
              <a:rPr lang="zh-CN" altLang="en-US" sz="1400" dirty="0"/>
              <a:t>共计套数（</a:t>
            </a:r>
            <a:r>
              <a:rPr lang="en-US" altLang="zh-CN" sz="1600" b="1" dirty="0">
                <a:solidFill>
                  <a:srgbClr val="FF0000"/>
                </a:solidFill>
              </a:rPr>
              <a:t>36</a:t>
            </a:r>
            <a:r>
              <a:rPr lang="zh-CN" altLang="en-US" sz="1400" dirty="0"/>
              <a:t>套）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890618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印象春城</a:t>
            </a:r>
            <a:r>
              <a:rPr lang="en-US" altLang="zh-CN" dirty="0"/>
              <a:t>——</a:t>
            </a:r>
            <a:r>
              <a:rPr lang="zh-CN" altLang="en-US" dirty="0"/>
              <a:t>适宜人群分析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E7C072-DD45-4944-B501-499F010E499E}" type="slidenum">
              <a:rPr lang="zh-CN" altLang="en-US" smtClean="0"/>
              <a:pPr/>
              <a:t>15</a:t>
            </a:fld>
            <a:endParaRPr lang="zh-CN" altLang="en-US" dirty="0"/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7989DCAF-8085-433D-9DD0-F01008DC2723}"/>
              </a:ext>
            </a:extLst>
          </p:cNvPr>
          <p:cNvCxnSpPr/>
          <p:nvPr/>
        </p:nvCxnSpPr>
        <p:spPr>
          <a:xfrm>
            <a:off x="6096000" y="1837346"/>
            <a:ext cx="0" cy="4401084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CC991B06-32DD-40DA-9BA0-BC1E3883835D}"/>
              </a:ext>
            </a:extLst>
          </p:cNvPr>
          <p:cNvSpPr txBox="1"/>
          <p:nvPr/>
        </p:nvSpPr>
        <p:spPr>
          <a:xfrm>
            <a:off x="681436" y="1980076"/>
            <a:ext cx="5214099" cy="4017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b="1" dirty="0"/>
              <a:t>客群特征：</a:t>
            </a:r>
            <a:endParaRPr lang="en-US" altLang="zh-CN" b="1" dirty="0"/>
          </a:p>
          <a:p>
            <a:pPr>
              <a:lnSpc>
                <a:spcPct val="130000"/>
              </a:lnSpc>
            </a:pPr>
            <a:r>
              <a:rPr lang="en-US" altLang="zh-CN" dirty="0"/>
              <a:t>1</a:t>
            </a:r>
            <a:r>
              <a:rPr lang="zh-CN" altLang="en-US" dirty="0"/>
              <a:t>、</a:t>
            </a:r>
            <a:r>
              <a:rPr lang="en-US" altLang="zh-CN" dirty="0"/>
              <a:t>30-50</a:t>
            </a:r>
            <a:r>
              <a:rPr lang="zh-CN" altLang="en-US" dirty="0"/>
              <a:t>岁左右的白领青年，例：张江高科等；</a:t>
            </a:r>
            <a:endParaRPr lang="en-US" altLang="zh-CN" dirty="0"/>
          </a:p>
          <a:p>
            <a:pPr>
              <a:lnSpc>
                <a:spcPct val="130000"/>
              </a:lnSpc>
            </a:pPr>
            <a:r>
              <a:rPr lang="en-US" altLang="zh-CN" dirty="0"/>
              <a:t>2</a:t>
            </a:r>
            <a:r>
              <a:rPr lang="zh-CN" altLang="en-US" dirty="0"/>
              <a:t>、周边及市区老破小置换到这里，置换个环境；</a:t>
            </a:r>
            <a:endParaRPr lang="en-US" altLang="zh-CN" dirty="0"/>
          </a:p>
          <a:p>
            <a:pPr>
              <a:lnSpc>
                <a:spcPct val="130000"/>
              </a:lnSpc>
            </a:pPr>
            <a:r>
              <a:rPr lang="en-US" altLang="zh-CN" dirty="0"/>
              <a:t>3</a:t>
            </a:r>
            <a:r>
              <a:rPr lang="zh-CN" altLang="en-US" dirty="0"/>
              <a:t>、本小区的业主再次购入及置换大户型。</a:t>
            </a:r>
            <a:endParaRPr lang="en-US" altLang="zh-CN" dirty="0"/>
          </a:p>
          <a:p>
            <a:pPr>
              <a:lnSpc>
                <a:spcPct val="130000"/>
              </a:lnSpc>
            </a:pPr>
            <a:r>
              <a:rPr lang="zh-CN" altLang="en-US" b="1" dirty="0"/>
              <a:t>选择理由：</a:t>
            </a:r>
            <a:endParaRPr lang="en-US" altLang="zh-CN" b="1" dirty="0"/>
          </a:p>
          <a:p>
            <a:pPr>
              <a:lnSpc>
                <a:spcPct val="130000"/>
              </a:lnSpc>
            </a:pPr>
            <a:r>
              <a:rPr lang="en-US" altLang="zh-CN" dirty="0"/>
              <a:t>1</a:t>
            </a:r>
            <a:r>
              <a:rPr lang="zh-CN" altLang="en-US" dirty="0"/>
              <a:t>、本小区临近</a:t>
            </a:r>
            <a:r>
              <a:rPr lang="en-US" altLang="zh-CN" dirty="0"/>
              <a:t>11/16</a:t>
            </a:r>
            <a:r>
              <a:rPr lang="zh-CN" altLang="en-US" dirty="0"/>
              <a:t>地铁线，且有沪奉高速、及多路公交经过，来往浦东、虹桥枢纽、张江、迪士尼区域方便；</a:t>
            </a:r>
            <a:endParaRPr lang="en-US" altLang="zh-CN" dirty="0"/>
          </a:p>
          <a:p>
            <a:pPr>
              <a:lnSpc>
                <a:spcPct val="130000"/>
              </a:lnSpc>
            </a:pPr>
            <a:r>
              <a:rPr lang="en-US" altLang="zh-CN" dirty="0"/>
              <a:t>2</a:t>
            </a:r>
            <a:r>
              <a:rPr lang="zh-CN" altLang="en-US" dirty="0"/>
              <a:t>、本小区以</a:t>
            </a:r>
            <a:r>
              <a:rPr lang="en-US" altLang="zh-CN" dirty="0"/>
              <a:t>2+1</a:t>
            </a:r>
            <a:r>
              <a:rPr lang="zh-CN" altLang="en-US" dirty="0"/>
              <a:t>户型为主为主，户型偏舒适型，社区环境比较好；</a:t>
            </a:r>
            <a:endParaRPr lang="en-US" altLang="zh-CN" dirty="0"/>
          </a:p>
          <a:p>
            <a:pPr>
              <a:lnSpc>
                <a:spcPct val="130000"/>
              </a:lnSpc>
            </a:pPr>
            <a:r>
              <a:rPr lang="en-US" altLang="zh-CN" dirty="0"/>
              <a:t>3</a:t>
            </a:r>
            <a:r>
              <a:rPr lang="zh-CN" altLang="en-US" dirty="0"/>
              <a:t>、周浦大社区，商场生活配套成熟。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ECE7832F-4BA7-47CC-810B-8980D85592A8}"/>
              </a:ext>
            </a:extLst>
          </p:cNvPr>
          <p:cNvSpPr txBox="1"/>
          <p:nvPr/>
        </p:nvSpPr>
        <p:spPr>
          <a:xfrm>
            <a:off x="2563629" y="1406678"/>
            <a:ext cx="8892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/>
              <a:t>宜买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A04431EB-28DE-4F78-994E-95CA38FC72BC}"/>
              </a:ext>
            </a:extLst>
          </p:cNvPr>
          <p:cNvSpPr txBox="1"/>
          <p:nvPr/>
        </p:nvSpPr>
        <p:spPr>
          <a:xfrm>
            <a:off x="8561633" y="1406678"/>
            <a:ext cx="8892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/>
              <a:t>宜租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2751E1DF-FE79-46CF-993E-35AD80B0AAA2}"/>
              </a:ext>
            </a:extLst>
          </p:cNvPr>
          <p:cNvSpPr txBox="1"/>
          <p:nvPr/>
        </p:nvSpPr>
        <p:spPr>
          <a:xfrm>
            <a:off x="6496930" y="1980076"/>
            <a:ext cx="5214099" cy="3657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b="1" dirty="0"/>
              <a:t>客群特征：</a:t>
            </a:r>
            <a:endParaRPr lang="en-US" altLang="zh-CN" b="1" dirty="0"/>
          </a:p>
          <a:p>
            <a:pPr algn="just">
              <a:lnSpc>
                <a:spcPct val="130000"/>
              </a:lnSpc>
            </a:pPr>
            <a:r>
              <a:rPr lang="en-US" altLang="zh-CN" dirty="0"/>
              <a:t>1</a:t>
            </a:r>
            <a:r>
              <a:rPr lang="zh-CN" altLang="en-US" dirty="0"/>
              <a:t>、张江区域及附近公司上班的年轻人；</a:t>
            </a:r>
            <a:endParaRPr lang="en-US" altLang="zh-CN" dirty="0"/>
          </a:p>
          <a:p>
            <a:pPr algn="just">
              <a:lnSpc>
                <a:spcPct val="130000"/>
              </a:lnSpc>
            </a:pPr>
            <a:r>
              <a:rPr lang="en-US" altLang="zh-CN" dirty="0"/>
              <a:t>2</a:t>
            </a:r>
            <a:r>
              <a:rPr lang="zh-CN" altLang="en-US" dirty="0"/>
              <a:t>、就读尚德、傅雷中学校的陪读家长；</a:t>
            </a:r>
            <a:endParaRPr lang="en-US" altLang="zh-CN" dirty="0"/>
          </a:p>
          <a:p>
            <a:pPr algn="just">
              <a:lnSpc>
                <a:spcPct val="130000"/>
              </a:lnSpc>
            </a:pPr>
            <a:r>
              <a:rPr lang="zh-CN" altLang="en-US" b="1" dirty="0"/>
              <a:t>选择理由：</a:t>
            </a:r>
            <a:endParaRPr lang="en-US" altLang="zh-CN" b="1" dirty="0"/>
          </a:p>
          <a:p>
            <a:pPr>
              <a:lnSpc>
                <a:spcPct val="130000"/>
              </a:lnSpc>
            </a:pPr>
            <a:r>
              <a:rPr lang="en-US" altLang="zh-CN" dirty="0"/>
              <a:t>1</a:t>
            </a:r>
            <a:r>
              <a:rPr lang="zh-CN" altLang="en-US" dirty="0"/>
              <a:t>、本小区临近</a:t>
            </a:r>
            <a:r>
              <a:rPr lang="en-US" altLang="zh-CN" dirty="0"/>
              <a:t>11/16</a:t>
            </a:r>
            <a:r>
              <a:rPr lang="zh-CN" altLang="en-US" dirty="0"/>
              <a:t>地铁线，且有沪奉高速、及多路公交经过，来往浦东、虹桥枢纽、张江、迪士尼区域方便；</a:t>
            </a:r>
            <a:endParaRPr lang="en-US" altLang="zh-CN" dirty="0"/>
          </a:p>
          <a:p>
            <a:pPr algn="just">
              <a:lnSpc>
                <a:spcPct val="130000"/>
              </a:lnSpc>
            </a:pPr>
            <a:r>
              <a:rPr lang="en-US" altLang="zh-CN" dirty="0"/>
              <a:t>2</a:t>
            </a:r>
            <a:r>
              <a:rPr lang="zh-CN" altLang="en-US" dirty="0"/>
              <a:t>、对于去往陆家嘴、张江、医谷开发区等区域工作的白领，本小区房租较其他区域低，周边社区配套，且交通方便。</a:t>
            </a:r>
          </a:p>
        </p:txBody>
      </p:sp>
    </p:spTree>
    <p:extLst>
      <p:ext uri="{BB962C8B-B14F-4D97-AF65-F5344CB8AC3E}">
        <p14:creationId xmlns:p14="http://schemas.microsoft.com/office/powerpoint/2010/main" val="14370517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楼栋详情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E7C072-DD45-4944-B501-499F010E499E}" type="slidenum">
              <a:rPr lang="zh-CN" altLang="en-US" smtClean="0"/>
              <a:pPr/>
              <a:t>16</a:t>
            </a:fld>
            <a:endParaRPr lang="zh-CN" altLang="en-US" dirty="0"/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7989DCAF-8085-433D-9DD0-F01008DC2723}"/>
              </a:ext>
            </a:extLst>
          </p:cNvPr>
          <p:cNvCxnSpPr/>
          <p:nvPr/>
        </p:nvCxnSpPr>
        <p:spPr>
          <a:xfrm>
            <a:off x="6096000" y="1837346"/>
            <a:ext cx="0" cy="4401084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CC991B06-32DD-40DA-9BA0-BC1E3883835D}"/>
              </a:ext>
            </a:extLst>
          </p:cNvPr>
          <p:cNvSpPr txBox="1"/>
          <p:nvPr/>
        </p:nvSpPr>
        <p:spPr>
          <a:xfrm>
            <a:off x="618004" y="1157122"/>
            <a:ext cx="5214099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dirty="0"/>
              <a:t>户型分布规律</a:t>
            </a:r>
          </a:p>
          <a:p>
            <a:pPr lvl="0"/>
            <a:endParaRPr lang="en-US" altLang="zh-CN" dirty="0"/>
          </a:p>
          <a:p>
            <a:pPr lvl="0"/>
            <a:r>
              <a:rPr lang="zh-CN" altLang="zh-CN" dirty="0"/>
              <a:t>若中间套为</a:t>
            </a:r>
            <a:r>
              <a:rPr lang="en-US" altLang="zh-CN" dirty="0"/>
              <a:t>64</a:t>
            </a:r>
            <a:r>
              <a:rPr lang="zh-CN" altLang="en-US" dirty="0"/>
              <a:t>平米</a:t>
            </a:r>
            <a:r>
              <a:rPr lang="zh-CN" altLang="zh-CN" dirty="0"/>
              <a:t>的一房，则边套为</a:t>
            </a:r>
            <a:r>
              <a:rPr lang="en-US" altLang="zh-CN" dirty="0"/>
              <a:t>C1</a:t>
            </a:r>
            <a:r>
              <a:rPr lang="zh-CN" altLang="zh-CN" dirty="0"/>
              <a:t>，且</a:t>
            </a:r>
            <a:r>
              <a:rPr lang="en-US" altLang="zh-CN" dirty="0"/>
              <a:t>C1</a:t>
            </a:r>
            <a:r>
              <a:rPr lang="zh-CN" altLang="zh-CN" dirty="0"/>
              <a:t>对着</a:t>
            </a:r>
            <a:r>
              <a:rPr lang="en-US" altLang="zh-CN" dirty="0"/>
              <a:t>C1</a:t>
            </a:r>
            <a:r>
              <a:rPr lang="zh-CN" altLang="zh-CN" dirty="0"/>
              <a:t>；</a:t>
            </a:r>
          </a:p>
          <a:p>
            <a:pPr lvl="0"/>
            <a:br>
              <a:rPr lang="en-US" altLang="zh-CN" dirty="0"/>
            </a:br>
            <a:r>
              <a:rPr lang="zh-CN" altLang="zh-CN" dirty="0"/>
              <a:t>若中间套为双南或</a:t>
            </a:r>
            <a:r>
              <a:rPr lang="en-US" altLang="zh-CN" dirty="0"/>
              <a:t>74</a:t>
            </a:r>
            <a:r>
              <a:rPr lang="zh-CN" altLang="en-US" dirty="0"/>
              <a:t>平米</a:t>
            </a:r>
            <a:r>
              <a:rPr lang="zh-CN" altLang="zh-CN" dirty="0"/>
              <a:t>的大一房，则边套为</a:t>
            </a:r>
            <a:r>
              <a:rPr lang="en-US" altLang="zh-CN" dirty="0"/>
              <a:t>A1</a:t>
            </a:r>
            <a:r>
              <a:rPr lang="zh-CN" altLang="zh-CN" dirty="0"/>
              <a:t>和</a:t>
            </a:r>
            <a:r>
              <a:rPr lang="en-US" altLang="zh-CN" dirty="0"/>
              <a:t>A3</a:t>
            </a:r>
            <a:r>
              <a:rPr lang="zh-CN" altLang="zh-CN" dirty="0"/>
              <a:t>，且</a:t>
            </a:r>
            <a:r>
              <a:rPr lang="en-US" altLang="zh-CN" dirty="0"/>
              <a:t>A1</a:t>
            </a:r>
            <a:r>
              <a:rPr lang="zh-CN" altLang="zh-CN" dirty="0"/>
              <a:t>对着</a:t>
            </a:r>
            <a:r>
              <a:rPr lang="en-US" altLang="zh-CN" dirty="0"/>
              <a:t>A3</a:t>
            </a:r>
            <a:endParaRPr lang="zh-CN" altLang="zh-CN" dirty="0"/>
          </a:p>
          <a:p>
            <a:pPr lvl="0"/>
            <a:r>
              <a:rPr lang="en-US" altLang="zh-CN" dirty="0"/>
              <a:t>01</a:t>
            </a:r>
            <a:r>
              <a:rPr lang="zh-CN" altLang="zh-CN" dirty="0"/>
              <a:t>室为</a:t>
            </a:r>
            <a:r>
              <a:rPr lang="en-US" altLang="zh-CN" dirty="0"/>
              <a:t>138</a:t>
            </a:r>
            <a:r>
              <a:rPr lang="zh-CN" altLang="en-US" dirty="0"/>
              <a:t>平米</a:t>
            </a:r>
            <a:r>
              <a:rPr lang="zh-CN" altLang="zh-CN" dirty="0"/>
              <a:t>的三房，</a:t>
            </a:r>
            <a:r>
              <a:rPr lang="en-US" altLang="zh-CN" dirty="0"/>
              <a:t>02</a:t>
            </a:r>
            <a:r>
              <a:rPr lang="zh-CN" altLang="zh-CN" dirty="0"/>
              <a:t>室为</a:t>
            </a:r>
            <a:r>
              <a:rPr lang="en-US" altLang="zh-CN" dirty="0"/>
              <a:t>92</a:t>
            </a:r>
            <a:r>
              <a:rPr lang="zh-CN" altLang="en-US" dirty="0"/>
              <a:t>平米</a:t>
            </a:r>
            <a:r>
              <a:rPr lang="zh-CN" altLang="zh-CN" dirty="0"/>
              <a:t>的全明两房</a:t>
            </a:r>
            <a:r>
              <a:rPr lang="zh-CN" altLang="en-US" dirty="0"/>
              <a:t>（带大阳台的）</a:t>
            </a:r>
            <a:r>
              <a:rPr lang="zh-CN" altLang="zh-CN" dirty="0"/>
              <a:t>，</a:t>
            </a:r>
            <a:r>
              <a:rPr lang="en-US" altLang="zh-CN" dirty="0"/>
              <a:t>03</a:t>
            </a:r>
            <a:r>
              <a:rPr lang="zh-CN" altLang="zh-CN" dirty="0"/>
              <a:t>室为</a:t>
            </a:r>
            <a:r>
              <a:rPr lang="en-US" altLang="zh-CN" dirty="0"/>
              <a:t>136</a:t>
            </a:r>
            <a:r>
              <a:rPr lang="zh-CN" altLang="en-US" dirty="0"/>
              <a:t>平米</a:t>
            </a:r>
            <a:r>
              <a:rPr lang="zh-CN" altLang="zh-CN" dirty="0"/>
              <a:t>的三房，存在于</a:t>
            </a:r>
            <a:r>
              <a:rPr lang="en-US" altLang="zh-CN" dirty="0"/>
              <a:t>38</a:t>
            </a:r>
            <a:r>
              <a:rPr lang="zh-CN" altLang="zh-CN" dirty="0"/>
              <a:t>号楼和</a:t>
            </a:r>
            <a:r>
              <a:rPr lang="en-US" altLang="zh-CN" dirty="0"/>
              <a:t>42</a:t>
            </a:r>
            <a:r>
              <a:rPr lang="zh-CN" altLang="zh-CN" dirty="0"/>
              <a:t>号楼</a:t>
            </a:r>
          </a:p>
          <a:p>
            <a:pPr lvl="0"/>
            <a:br>
              <a:rPr lang="en-US" altLang="zh-CN" dirty="0"/>
            </a:br>
            <a:r>
              <a:rPr lang="en-US" altLang="zh-CN" dirty="0"/>
              <a:t>01</a:t>
            </a:r>
            <a:r>
              <a:rPr lang="zh-CN" altLang="zh-CN" dirty="0"/>
              <a:t>室为</a:t>
            </a:r>
            <a:r>
              <a:rPr lang="en-US" altLang="zh-CN" dirty="0"/>
              <a:t>131</a:t>
            </a:r>
            <a:r>
              <a:rPr lang="zh-CN" altLang="en-US" dirty="0"/>
              <a:t>平米</a:t>
            </a:r>
            <a:r>
              <a:rPr lang="zh-CN" altLang="zh-CN" dirty="0"/>
              <a:t>的三房，</a:t>
            </a:r>
            <a:r>
              <a:rPr lang="en-US" altLang="zh-CN" dirty="0"/>
              <a:t>02</a:t>
            </a:r>
            <a:r>
              <a:rPr lang="zh-CN" altLang="zh-CN" dirty="0"/>
              <a:t>室为</a:t>
            </a:r>
            <a:r>
              <a:rPr lang="en-US" altLang="zh-CN" dirty="0"/>
              <a:t>B1</a:t>
            </a:r>
            <a:r>
              <a:rPr lang="zh-CN" altLang="zh-CN" dirty="0"/>
              <a:t>的两房</a:t>
            </a:r>
            <a:r>
              <a:rPr lang="en-US" altLang="zh-CN" dirty="0"/>
              <a:t>,03</a:t>
            </a:r>
            <a:r>
              <a:rPr lang="zh-CN" altLang="zh-CN" dirty="0"/>
              <a:t>室为</a:t>
            </a:r>
            <a:r>
              <a:rPr lang="en-US" altLang="zh-CN" dirty="0"/>
              <a:t>114</a:t>
            </a:r>
            <a:r>
              <a:rPr lang="zh-CN" altLang="en-US" dirty="0"/>
              <a:t>平米</a:t>
            </a:r>
            <a:r>
              <a:rPr lang="zh-CN" altLang="zh-CN" dirty="0"/>
              <a:t>的大两房</a:t>
            </a:r>
          </a:p>
          <a:p>
            <a:pPr lvl="0"/>
            <a:br>
              <a:rPr lang="en-US" altLang="zh-CN" dirty="0"/>
            </a:br>
            <a:r>
              <a:rPr lang="en-US" altLang="zh-CN" dirty="0"/>
              <a:t>2T3H</a:t>
            </a:r>
            <a:r>
              <a:rPr lang="zh-CN" altLang="zh-CN" dirty="0"/>
              <a:t>分布在</a:t>
            </a:r>
            <a:r>
              <a:rPr lang="en-US" altLang="zh-CN" dirty="0"/>
              <a:t>1/9/11/21/38/39/42/71/76</a:t>
            </a:r>
            <a:r>
              <a:rPr lang="zh-CN" altLang="zh-CN" dirty="0"/>
              <a:t>号楼，其他的均为</a:t>
            </a:r>
            <a:r>
              <a:rPr lang="en-US" altLang="zh-CN" dirty="0"/>
              <a:t>2T4H</a:t>
            </a:r>
            <a:endParaRPr lang="zh-CN" altLang="zh-CN" dirty="0"/>
          </a:p>
          <a:p>
            <a:pPr lvl="0"/>
            <a:endParaRPr lang="zh-CN" altLang="zh-CN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92BF4EB-202D-4C73-9AB2-E33835766435}"/>
              </a:ext>
            </a:extLst>
          </p:cNvPr>
          <p:cNvSpPr/>
          <p:nvPr/>
        </p:nvSpPr>
        <p:spPr>
          <a:xfrm>
            <a:off x="6359898" y="1157122"/>
            <a:ext cx="5560752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dirty="0"/>
              <a:t>11</a:t>
            </a:r>
            <a:r>
              <a:rPr lang="zh-CN" altLang="zh-CN" dirty="0"/>
              <a:t>号楼：无</a:t>
            </a:r>
            <a:r>
              <a:rPr lang="en-US" altLang="zh-CN" dirty="0"/>
              <a:t>101</a:t>
            </a:r>
            <a:r>
              <a:rPr lang="zh-CN" altLang="zh-CN" dirty="0"/>
              <a:t>室和</a:t>
            </a:r>
            <a:r>
              <a:rPr lang="en-US" altLang="zh-CN" dirty="0"/>
              <a:t>102</a:t>
            </a:r>
            <a:r>
              <a:rPr lang="zh-CN" altLang="zh-CN" dirty="0"/>
              <a:t>室</a:t>
            </a:r>
          </a:p>
          <a:p>
            <a:r>
              <a:rPr lang="en-US" altLang="zh-CN" dirty="0"/>
              <a:t>12</a:t>
            </a:r>
            <a:r>
              <a:rPr lang="zh-CN" altLang="zh-CN" dirty="0"/>
              <a:t>号楼：无</a:t>
            </a:r>
            <a:r>
              <a:rPr lang="en-US" altLang="zh-CN" dirty="0"/>
              <a:t>102</a:t>
            </a:r>
            <a:r>
              <a:rPr lang="zh-CN" altLang="zh-CN" dirty="0"/>
              <a:t>室和</a:t>
            </a:r>
            <a:r>
              <a:rPr lang="en-US" altLang="zh-CN" dirty="0"/>
              <a:t>103</a:t>
            </a:r>
            <a:r>
              <a:rPr lang="zh-CN" altLang="zh-CN" dirty="0"/>
              <a:t>室</a:t>
            </a:r>
          </a:p>
          <a:p>
            <a:br>
              <a:rPr lang="en-US" altLang="zh-CN" dirty="0"/>
            </a:br>
            <a:r>
              <a:rPr lang="en-US" altLang="zh-CN" dirty="0"/>
              <a:t>32</a:t>
            </a:r>
            <a:r>
              <a:rPr lang="zh-CN" altLang="zh-CN" dirty="0"/>
              <a:t>号楼：一楼无居室</a:t>
            </a:r>
          </a:p>
          <a:p>
            <a:r>
              <a:rPr lang="en-US" altLang="zh-CN" dirty="0"/>
              <a:t>33</a:t>
            </a:r>
            <a:r>
              <a:rPr lang="zh-CN" altLang="zh-CN" dirty="0"/>
              <a:t>号楼：一楼无居室，无</a:t>
            </a:r>
            <a:r>
              <a:rPr lang="en-US" altLang="zh-CN" dirty="0"/>
              <a:t>201</a:t>
            </a:r>
            <a:r>
              <a:rPr lang="zh-CN" altLang="zh-CN" dirty="0"/>
              <a:t>室、</a:t>
            </a:r>
            <a:r>
              <a:rPr lang="en-US" altLang="zh-CN" dirty="0"/>
              <a:t>202</a:t>
            </a:r>
            <a:r>
              <a:rPr lang="zh-CN" altLang="zh-CN" dirty="0"/>
              <a:t>室和</a:t>
            </a:r>
            <a:r>
              <a:rPr lang="en-US" altLang="zh-CN" dirty="0"/>
              <a:t>203</a:t>
            </a:r>
            <a:r>
              <a:rPr lang="zh-CN" altLang="zh-CN" dirty="0"/>
              <a:t>室</a:t>
            </a:r>
          </a:p>
          <a:p>
            <a:r>
              <a:rPr lang="en-US" altLang="zh-CN" dirty="0"/>
              <a:t>45</a:t>
            </a:r>
            <a:r>
              <a:rPr lang="zh-CN" altLang="zh-CN" dirty="0"/>
              <a:t>号楼：无</a:t>
            </a:r>
            <a:r>
              <a:rPr lang="en-US" altLang="zh-CN" dirty="0"/>
              <a:t>103</a:t>
            </a:r>
            <a:r>
              <a:rPr lang="zh-CN" altLang="zh-CN" dirty="0"/>
              <a:t>室</a:t>
            </a:r>
          </a:p>
          <a:p>
            <a:r>
              <a:rPr lang="en-US" altLang="zh-CN" dirty="0"/>
              <a:t>67</a:t>
            </a:r>
            <a:r>
              <a:rPr lang="zh-CN" altLang="zh-CN" dirty="0"/>
              <a:t>号楼：无</a:t>
            </a:r>
            <a:r>
              <a:rPr lang="en-US" altLang="zh-CN" dirty="0"/>
              <a:t>101</a:t>
            </a:r>
            <a:r>
              <a:rPr lang="zh-CN" altLang="zh-CN" dirty="0"/>
              <a:t>室和</a:t>
            </a:r>
            <a:r>
              <a:rPr lang="en-US" altLang="zh-CN" dirty="0"/>
              <a:t>201</a:t>
            </a:r>
            <a:r>
              <a:rPr lang="zh-CN" altLang="zh-CN" dirty="0"/>
              <a:t>室</a:t>
            </a:r>
          </a:p>
          <a:p>
            <a:pPr lvl="0"/>
            <a:br>
              <a:rPr lang="en-US" altLang="zh-CN" dirty="0"/>
            </a:br>
            <a:r>
              <a:rPr lang="en-US" altLang="zh-CN" dirty="0"/>
              <a:t>63</a:t>
            </a:r>
            <a:r>
              <a:rPr lang="zh-CN" altLang="en-US" dirty="0"/>
              <a:t>平米</a:t>
            </a:r>
            <a:r>
              <a:rPr lang="zh-CN" altLang="zh-CN" dirty="0"/>
              <a:t>：</a:t>
            </a:r>
            <a:r>
              <a:rPr lang="en-US" altLang="zh-CN" dirty="0"/>
              <a:t>252</a:t>
            </a:r>
            <a:r>
              <a:rPr lang="zh-CN" altLang="zh-CN" dirty="0"/>
              <a:t>户； </a:t>
            </a:r>
            <a:r>
              <a:rPr lang="en-US" altLang="zh-CN" dirty="0"/>
              <a:t>  74</a:t>
            </a:r>
            <a:r>
              <a:rPr lang="zh-CN" altLang="en-US" dirty="0"/>
              <a:t>平米</a:t>
            </a:r>
            <a:r>
              <a:rPr lang="zh-CN" altLang="zh-CN" dirty="0"/>
              <a:t>：</a:t>
            </a:r>
            <a:r>
              <a:rPr lang="en-US" altLang="zh-CN" dirty="0"/>
              <a:t>36</a:t>
            </a:r>
            <a:r>
              <a:rPr lang="zh-CN" altLang="zh-CN" dirty="0"/>
              <a:t>户；</a:t>
            </a:r>
          </a:p>
          <a:p>
            <a:r>
              <a:rPr lang="zh-CN" altLang="zh-CN" dirty="0"/>
              <a:t>双南：</a:t>
            </a:r>
            <a:r>
              <a:rPr lang="en-US" altLang="zh-CN" dirty="0"/>
              <a:t>875</a:t>
            </a:r>
            <a:r>
              <a:rPr lang="zh-CN" altLang="zh-CN" dirty="0"/>
              <a:t>户</a:t>
            </a:r>
            <a:r>
              <a:rPr lang="en-US" altLang="zh-CN" dirty="0"/>
              <a:t>;     A1</a:t>
            </a:r>
            <a:r>
              <a:rPr lang="zh-CN" altLang="zh-CN" dirty="0"/>
              <a:t>：</a:t>
            </a:r>
            <a:r>
              <a:rPr lang="en-US" altLang="zh-CN" dirty="0"/>
              <a:t>457</a:t>
            </a:r>
            <a:r>
              <a:rPr lang="zh-CN" altLang="zh-CN" dirty="0"/>
              <a:t>户</a:t>
            </a:r>
            <a:r>
              <a:rPr lang="en-US" altLang="zh-CN" dirty="0"/>
              <a:t>;   A3:456</a:t>
            </a:r>
            <a:r>
              <a:rPr lang="zh-CN" altLang="zh-CN" dirty="0"/>
              <a:t>户</a:t>
            </a:r>
            <a:r>
              <a:rPr lang="en-US" altLang="zh-CN" dirty="0"/>
              <a:t>  C1:252</a:t>
            </a:r>
            <a:r>
              <a:rPr lang="zh-CN" altLang="zh-CN" dirty="0"/>
              <a:t>户； </a:t>
            </a:r>
            <a:r>
              <a:rPr lang="en-US" altLang="zh-CN" dirty="0"/>
              <a:t>     B1</a:t>
            </a:r>
            <a:r>
              <a:rPr lang="zh-CN" altLang="zh-CN" dirty="0"/>
              <a:t>户型</a:t>
            </a:r>
            <a:r>
              <a:rPr lang="en-US" altLang="zh-CN" dirty="0"/>
              <a:t>91</a:t>
            </a:r>
            <a:r>
              <a:rPr lang="zh-CN" altLang="en-US" dirty="0"/>
              <a:t>平米</a:t>
            </a:r>
            <a:r>
              <a:rPr lang="zh-CN" altLang="zh-CN" dirty="0"/>
              <a:t>：</a:t>
            </a:r>
            <a:r>
              <a:rPr lang="en-US" altLang="zh-CN" dirty="0"/>
              <a:t>124</a:t>
            </a:r>
            <a:r>
              <a:rPr lang="zh-CN" altLang="zh-CN" dirty="0"/>
              <a:t>户；</a:t>
            </a:r>
          </a:p>
          <a:p>
            <a:r>
              <a:rPr lang="en-US" altLang="zh-CN" dirty="0"/>
              <a:t>114</a:t>
            </a:r>
            <a:r>
              <a:rPr lang="zh-CN" altLang="en-US" dirty="0"/>
              <a:t>平米</a:t>
            </a:r>
            <a:r>
              <a:rPr lang="en-US" altLang="zh-CN" dirty="0"/>
              <a:t>:124</a:t>
            </a:r>
            <a:r>
              <a:rPr lang="zh-CN" altLang="zh-CN" dirty="0"/>
              <a:t>户； </a:t>
            </a:r>
            <a:r>
              <a:rPr lang="en-US" altLang="zh-CN" dirty="0"/>
              <a:t>  131</a:t>
            </a:r>
            <a:r>
              <a:rPr lang="zh-CN" altLang="en-US" dirty="0"/>
              <a:t>平米</a:t>
            </a:r>
            <a:r>
              <a:rPr lang="zh-CN" altLang="zh-CN" dirty="0"/>
              <a:t>：</a:t>
            </a:r>
            <a:r>
              <a:rPr lang="en-US" altLang="zh-CN" dirty="0"/>
              <a:t>122</a:t>
            </a:r>
            <a:r>
              <a:rPr lang="zh-CN" altLang="zh-CN" dirty="0"/>
              <a:t>户；</a:t>
            </a:r>
          </a:p>
          <a:p>
            <a:r>
              <a:rPr lang="zh-CN" altLang="zh-CN" dirty="0"/>
              <a:t>全南户型</a:t>
            </a:r>
            <a:r>
              <a:rPr lang="en-US" altLang="zh-CN" dirty="0"/>
              <a:t>92</a:t>
            </a:r>
            <a:r>
              <a:rPr lang="zh-CN" altLang="en-US" dirty="0"/>
              <a:t>平米</a:t>
            </a:r>
            <a:r>
              <a:rPr lang="en-US" altLang="zh-CN" dirty="0"/>
              <a:t>/136</a:t>
            </a:r>
            <a:r>
              <a:rPr lang="zh-CN" altLang="en-US" dirty="0"/>
              <a:t>平米</a:t>
            </a:r>
            <a:r>
              <a:rPr lang="en-US" altLang="zh-CN" dirty="0"/>
              <a:t>/138</a:t>
            </a:r>
            <a:r>
              <a:rPr lang="zh-CN" altLang="en-US" dirty="0"/>
              <a:t>平米</a:t>
            </a:r>
            <a:r>
              <a:rPr lang="zh-CN" altLang="zh-CN" dirty="0"/>
              <a:t>：</a:t>
            </a:r>
            <a:r>
              <a:rPr lang="en-US" altLang="zh-CN" dirty="0"/>
              <a:t>36</a:t>
            </a:r>
            <a:r>
              <a:rPr lang="zh-CN" altLang="zh-CN" dirty="0"/>
              <a:t>户</a:t>
            </a:r>
          </a:p>
          <a:p>
            <a:pPr lvl="0"/>
            <a:r>
              <a:rPr lang="zh-CN" altLang="zh-CN" dirty="0"/>
              <a:t>总高：</a:t>
            </a:r>
            <a:r>
              <a:rPr lang="en-US" altLang="zh-CN" dirty="0"/>
              <a:t>13F</a:t>
            </a:r>
            <a:r>
              <a:rPr lang="zh-CN" altLang="zh-CN" dirty="0"/>
              <a:t>：</a:t>
            </a:r>
            <a:r>
              <a:rPr lang="en-US" altLang="zh-CN" dirty="0"/>
              <a:t>72</a:t>
            </a:r>
            <a:r>
              <a:rPr lang="zh-CN" altLang="zh-CN" dirty="0"/>
              <a:t>号楼</a:t>
            </a:r>
          </a:p>
          <a:p>
            <a:r>
              <a:rPr lang="en-US" altLang="zh-CN" dirty="0"/>
              <a:t>      14F</a:t>
            </a:r>
            <a:r>
              <a:rPr lang="zh-CN" altLang="zh-CN" dirty="0"/>
              <a:t>：</a:t>
            </a:r>
            <a:r>
              <a:rPr lang="en-US" altLang="zh-CN" dirty="0"/>
              <a:t>61</a:t>
            </a:r>
            <a:r>
              <a:rPr lang="zh-CN" altLang="zh-CN" dirty="0"/>
              <a:t>号楼</a:t>
            </a:r>
          </a:p>
          <a:p>
            <a:r>
              <a:rPr lang="en-US" altLang="zh-CN" dirty="0"/>
              <a:t>      15F</a:t>
            </a:r>
            <a:r>
              <a:rPr lang="zh-CN" altLang="zh-CN" dirty="0"/>
              <a:t>：</a:t>
            </a:r>
            <a:r>
              <a:rPr lang="en-US" altLang="zh-CN" dirty="0"/>
              <a:t>73/77/78</a:t>
            </a:r>
            <a:r>
              <a:rPr lang="zh-CN" altLang="zh-CN" dirty="0"/>
              <a:t>号楼</a:t>
            </a:r>
          </a:p>
          <a:p>
            <a:r>
              <a:rPr lang="en-US" altLang="zh-CN" dirty="0"/>
              <a:t>      16F</a:t>
            </a:r>
            <a:r>
              <a:rPr lang="zh-CN" altLang="zh-CN" dirty="0"/>
              <a:t>：</a:t>
            </a:r>
            <a:r>
              <a:rPr lang="en-US" altLang="zh-CN" dirty="0"/>
              <a:t>1/2/37/49/60</a:t>
            </a:r>
            <a:r>
              <a:rPr lang="zh-CN" altLang="zh-CN" dirty="0"/>
              <a:t>号楼</a:t>
            </a:r>
          </a:p>
          <a:p>
            <a:r>
              <a:rPr lang="en-US" altLang="zh-CN" dirty="0"/>
              <a:t>      </a:t>
            </a:r>
            <a:r>
              <a:rPr lang="zh-CN" altLang="zh-CN" dirty="0"/>
              <a:t>剩下的总高为</a:t>
            </a:r>
            <a:r>
              <a:rPr lang="en-US" altLang="zh-CN" dirty="0"/>
              <a:t>18F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851158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商圈配套</a:t>
            </a:r>
            <a:r>
              <a:rPr lang="en-US" altLang="zh-CN" dirty="0"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——</a:t>
            </a:r>
            <a:r>
              <a:rPr lang="zh-CN" altLang="en-US" dirty="0"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教育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E7C072-DD45-4944-B501-499F010E499E}" type="slidenum">
              <a:rPr lang="zh-CN" altLang="en-US" smtClean="0"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pPr/>
              <a:t>1</a:t>
            </a:fld>
            <a:endParaRPr lang="zh-CN" altLang="en-US" dirty="0"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95858" y="4137650"/>
            <a:ext cx="1576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周东幼儿园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4085376" y="4141970"/>
            <a:ext cx="1576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周浦小学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6941043" y="4155839"/>
            <a:ext cx="1576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尚德学校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9966976" y="4141970"/>
            <a:ext cx="1576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傅雷中学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A96D8CE-424B-4C71-9276-0E74298199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648" y="1456979"/>
            <a:ext cx="2586776" cy="2428301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E890CC1A-3756-4DF7-9F27-02E06B76923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711" y="1456979"/>
            <a:ext cx="2735633" cy="2428301"/>
          </a:xfrm>
          <a:prstGeom prst="rect">
            <a:avLst/>
          </a:prstGeom>
        </p:spPr>
      </p:pic>
      <p:sp>
        <p:nvSpPr>
          <p:cNvPr id="33" name="文本框 32">
            <a:extLst>
              <a:ext uri="{FF2B5EF4-FFF2-40B4-BE49-F238E27FC236}">
                <a16:creationId xmlns:a16="http://schemas.microsoft.com/office/drawing/2014/main" id="{7B0091CE-7CAF-4F60-9778-F0B833308DCE}"/>
              </a:ext>
            </a:extLst>
          </p:cNvPr>
          <p:cNvSpPr txBox="1"/>
          <p:nvPr/>
        </p:nvSpPr>
        <p:spPr>
          <a:xfrm>
            <a:off x="6228711" y="4592653"/>
            <a:ext cx="282987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/>
              <a:t>      上海市尚德实验学校创办于</a:t>
            </a:r>
            <a:r>
              <a:rPr lang="en-US" altLang="zh-CN" sz="1200" dirty="0"/>
              <a:t>2003</a:t>
            </a:r>
            <a:r>
              <a:rPr lang="zh-CN" altLang="en-US" sz="1200" dirty="0"/>
              <a:t>年</a:t>
            </a:r>
            <a:r>
              <a:rPr lang="en-US" altLang="zh-CN" sz="1200" dirty="0"/>
              <a:t>9</a:t>
            </a:r>
            <a:r>
              <a:rPr lang="zh-CN" altLang="en-US" sz="1200" dirty="0"/>
              <a:t>月，是由上海尚德教育发展投资有限公司举办的一所从幼儿园、小学、初中、高中的十五年寄宿制学校。</a:t>
            </a:r>
            <a:endParaRPr lang="en-US" altLang="zh-CN" sz="1200" dirty="0"/>
          </a:p>
          <a:p>
            <a:r>
              <a:rPr lang="en-US" altLang="zh-CN" sz="1200" dirty="0"/>
              <a:t>       </a:t>
            </a:r>
            <a:r>
              <a:rPr lang="zh-CN" altLang="en-US" sz="1200" dirty="0"/>
              <a:t>目前，有</a:t>
            </a:r>
            <a:r>
              <a:rPr lang="en-US" altLang="zh-CN" sz="1200" dirty="0"/>
              <a:t>143</a:t>
            </a:r>
            <a:r>
              <a:rPr lang="zh-CN" altLang="en-US" sz="1200" dirty="0"/>
              <a:t>个教学班，其中，小学</a:t>
            </a:r>
            <a:r>
              <a:rPr lang="en-US" altLang="zh-CN" sz="1200" dirty="0"/>
              <a:t>78</a:t>
            </a:r>
            <a:r>
              <a:rPr lang="zh-CN" altLang="en-US" sz="1200" dirty="0"/>
              <a:t>个班，初中</a:t>
            </a:r>
            <a:r>
              <a:rPr lang="en-US" altLang="zh-CN" sz="1200" dirty="0"/>
              <a:t>50</a:t>
            </a:r>
            <a:r>
              <a:rPr lang="zh-CN" altLang="en-US" sz="1200" dirty="0"/>
              <a:t>个班，高中</a:t>
            </a:r>
            <a:r>
              <a:rPr lang="en-US" altLang="zh-CN" sz="1200" dirty="0"/>
              <a:t>15</a:t>
            </a:r>
            <a:r>
              <a:rPr lang="zh-CN" altLang="en-US" sz="1200" dirty="0"/>
              <a:t>个班。在校学生</a:t>
            </a:r>
            <a:r>
              <a:rPr lang="en-US" altLang="zh-CN" sz="1200" dirty="0"/>
              <a:t>9000</a:t>
            </a:r>
            <a:r>
              <a:rPr lang="zh-CN" altLang="en-US" sz="1200" dirty="0"/>
              <a:t>多人。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02804AF4-1C2F-458D-AE20-53B8981878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80997" y="1456978"/>
            <a:ext cx="3015003" cy="2428301"/>
          </a:xfrm>
          <a:prstGeom prst="rect">
            <a:avLst/>
          </a:prstGeom>
        </p:spPr>
      </p:pic>
      <p:pic>
        <p:nvPicPr>
          <p:cNvPr id="1026" name="Picture 2" descr="https://timgsa.baidu.com/timg?image&amp;quality=80&amp;size=b9999_10000&amp;sec=1542120757558&amp;di=e52438b4e2b2250c0feda37d1a0819a7&amp;imgtype=0&amp;src=http%3A%2F%2Fbyzx.nh.edu.sh.cn%2FUserFiles%2FAdmin%2FUploadFiles%2F20121022105938818.jpg">
            <a:extLst>
              <a:ext uri="{FF2B5EF4-FFF2-40B4-BE49-F238E27FC236}">
                <a16:creationId xmlns:a16="http://schemas.microsoft.com/office/drawing/2014/main" id="{902D0BE6-6308-43BC-9C74-C812BD966B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6257" y="1456978"/>
            <a:ext cx="2735633" cy="2428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文本框 33">
            <a:extLst>
              <a:ext uri="{FF2B5EF4-FFF2-40B4-BE49-F238E27FC236}">
                <a16:creationId xmlns:a16="http://schemas.microsoft.com/office/drawing/2014/main" id="{21547299-CB1D-45B8-A2C5-37C5DBC4C4BE}"/>
              </a:ext>
            </a:extLst>
          </p:cNvPr>
          <p:cNvSpPr txBox="1"/>
          <p:nvPr/>
        </p:nvSpPr>
        <p:spPr>
          <a:xfrm>
            <a:off x="3266130" y="4592653"/>
            <a:ext cx="282987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/>
              <a:t>      上海市南汇区周浦镇小学是公办学校，隶属于上海市南汇区教育局</a:t>
            </a:r>
            <a:r>
              <a:rPr lang="en-US" altLang="zh-CN" sz="1200" dirty="0"/>
              <a:t>,</a:t>
            </a:r>
            <a:r>
              <a:rPr lang="zh-CN" altLang="en-US" sz="1200" dirty="0"/>
              <a:t>已经有</a:t>
            </a:r>
            <a:r>
              <a:rPr lang="en-US" altLang="zh-CN" sz="1200" dirty="0"/>
              <a:t>50</a:t>
            </a:r>
            <a:r>
              <a:rPr lang="zh-CN" altLang="en-US" sz="1200" dirty="0"/>
              <a:t>余年的历史，上世纪</a:t>
            </a:r>
            <a:r>
              <a:rPr lang="en-US" altLang="zh-CN" sz="1200" dirty="0"/>
              <a:t>80</a:t>
            </a:r>
            <a:r>
              <a:rPr lang="zh-CN" altLang="en-US" sz="1200" dirty="0"/>
              <a:t>年代、</a:t>
            </a:r>
            <a:r>
              <a:rPr lang="en-US" altLang="zh-CN" sz="1200" dirty="0"/>
              <a:t>90</a:t>
            </a:r>
            <a:r>
              <a:rPr lang="zh-CN" altLang="en-US" sz="1200" dirty="0"/>
              <a:t>年代经过翻新重建，目前学校占地</a:t>
            </a:r>
            <a:r>
              <a:rPr lang="en-US" altLang="zh-CN" sz="1200" dirty="0"/>
              <a:t>14673</a:t>
            </a:r>
            <a:r>
              <a:rPr lang="zh-CN" altLang="en-US" sz="1200" dirty="0"/>
              <a:t>平方米，建筑面积</a:t>
            </a:r>
            <a:r>
              <a:rPr lang="en-US" altLang="zh-CN" sz="1200" dirty="0"/>
              <a:t>7243</a:t>
            </a:r>
            <a:r>
              <a:rPr lang="zh-CN" altLang="en-US" sz="1200" dirty="0"/>
              <a:t>平方米，教学、体育、卫生、专用教室等各项设备较为齐全，师资力量雄厚。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FBAC85B7-8B4C-401D-8B8E-B55C3B8E585D}"/>
              </a:ext>
            </a:extLst>
          </p:cNvPr>
          <p:cNvSpPr txBox="1"/>
          <p:nvPr/>
        </p:nvSpPr>
        <p:spPr>
          <a:xfrm>
            <a:off x="9106257" y="4592653"/>
            <a:ext cx="282987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indent="212725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上海傅雷中学，前身为上海市南汇区</a:t>
            </a:r>
            <a:r>
              <a:rPr lang="zh-CN" altLang="zh-CN" sz="1200" dirty="0">
                <a:latin typeface="Arial" panose="020B0604020202020204" pitchFamily="34" charset="0"/>
                <a:cs typeface="Arial" panose="020B0604020202020204" pitchFamily="34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周浦镇</a:t>
            </a:r>
            <a:r>
              <a:rPr lang="zh-CN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八一中学，创办于1957年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，</a:t>
            </a:r>
            <a:r>
              <a:rPr lang="zh-CN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2008年更名。现在教工144人，学生2211人，班级42个。 学校被誉为上海市标志性初级中学。</a:t>
            </a:r>
            <a:r>
              <a:rPr lang="zh-CN" altLang="en-US" sz="1200" dirty="0"/>
              <a:t>占地</a:t>
            </a:r>
            <a:r>
              <a:rPr lang="en-US" altLang="zh-CN" sz="1200" dirty="0"/>
              <a:t>75</a:t>
            </a:r>
            <a:r>
              <a:rPr lang="zh-CN" altLang="en-US" sz="1200" dirty="0"/>
              <a:t>亩，现有</a:t>
            </a:r>
            <a:r>
              <a:rPr lang="en-US" altLang="zh-CN" sz="1200" dirty="0"/>
              <a:t>44</a:t>
            </a:r>
            <a:r>
              <a:rPr lang="zh-CN" altLang="en-US" sz="1200" dirty="0"/>
              <a:t>个教学班，学生近</a:t>
            </a:r>
            <a:r>
              <a:rPr lang="en-US" altLang="zh-CN" sz="1200" dirty="0"/>
              <a:t>1600</a:t>
            </a:r>
            <a:r>
              <a:rPr lang="zh-CN" altLang="en-US" sz="1200" dirty="0"/>
              <a:t>名，教职工</a:t>
            </a:r>
            <a:r>
              <a:rPr lang="en-US" altLang="zh-CN" sz="1200" dirty="0"/>
              <a:t>130</a:t>
            </a:r>
            <a:r>
              <a:rPr lang="zh-CN" altLang="en-US" sz="1200" dirty="0"/>
              <a:t>人，高级职称教师</a:t>
            </a:r>
            <a:r>
              <a:rPr lang="en-US" altLang="zh-CN" sz="1200" dirty="0"/>
              <a:t>20</a:t>
            </a:r>
            <a:r>
              <a:rPr lang="zh-CN" altLang="en-US" sz="1200" dirty="0"/>
              <a:t>人，区级以上骨干教师</a:t>
            </a:r>
            <a:r>
              <a:rPr lang="en-US" altLang="zh-CN" sz="1200" dirty="0"/>
              <a:t>16</a:t>
            </a:r>
            <a:r>
              <a:rPr lang="zh-CN" altLang="en-US" sz="1200" dirty="0"/>
              <a:t>人，中高级职称教师达</a:t>
            </a:r>
            <a:r>
              <a:rPr lang="en-US" altLang="zh-CN" sz="1200" dirty="0"/>
              <a:t>70%</a:t>
            </a:r>
            <a:r>
              <a:rPr lang="zh-CN" altLang="en-US" sz="1200" dirty="0"/>
              <a:t>以上</a:t>
            </a:r>
            <a:endParaRPr lang="zh-CN" altLang="zh-CN" sz="1200" dirty="0">
              <a:latin typeface="Arial" panose="020B0604020202020204" pitchFamily="34" charset="0"/>
            </a:endParaRPr>
          </a:p>
          <a:p>
            <a:endParaRPr lang="zh-CN" altLang="en-US" sz="1200" dirty="0"/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7A75F392-153E-4F6D-AB90-CA2FCFD633E7}"/>
              </a:ext>
            </a:extLst>
          </p:cNvPr>
          <p:cNvSpPr txBox="1"/>
          <p:nvPr/>
        </p:nvSpPr>
        <p:spPr>
          <a:xfrm>
            <a:off x="312594" y="4592653"/>
            <a:ext cx="282987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/>
              <a:t>周东幼儿园建成于</a:t>
            </a:r>
            <a:r>
              <a:rPr lang="en-US" altLang="zh-CN" sz="1200" dirty="0"/>
              <a:t>94</a:t>
            </a:r>
            <a:r>
              <a:rPr lang="zh-CN" altLang="en-US" sz="1200" dirty="0"/>
              <a:t>年</a:t>
            </a:r>
            <a:r>
              <a:rPr lang="en-US" altLang="zh-CN" sz="1200" dirty="0"/>
              <a:t>7</a:t>
            </a:r>
            <a:r>
              <a:rPr lang="zh-CN" altLang="en-US" sz="1200" dirty="0"/>
              <a:t>月。环境优美、设备齐全、师资力量比较雄厚的，有一定社会信誉的幼儿园。该园现有</a:t>
            </a:r>
            <a:r>
              <a:rPr lang="en-US" altLang="zh-CN" sz="1200" dirty="0"/>
              <a:t>7</a:t>
            </a:r>
            <a:r>
              <a:rPr lang="zh-CN" altLang="en-US" sz="1200" dirty="0"/>
              <a:t>个班级，入园幼儿</a:t>
            </a:r>
            <a:r>
              <a:rPr lang="en-US" altLang="zh-CN" sz="1200" dirty="0"/>
              <a:t>241</a:t>
            </a:r>
            <a:r>
              <a:rPr lang="zh-CN" altLang="en-US" sz="1200" dirty="0"/>
              <a:t>人，教职工</a:t>
            </a:r>
            <a:r>
              <a:rPr lang="en-US" altLang="zh-CN" sz="1200" dirty="0"/>
              <a:t>22</a:t>
            </a:r>
            <a:r>
              <a:rPr lang="zh-CN" altLang="en-US" sz="1200" dirty="0"/>
              <a:t>人。幼儿园面积有</a:t>
            </a:r>
            <a:r>
              <a:rPr lang="en-US" altLang="zh-CN" sz="1200" dirty="0"/>
              <a:t>3280</a:t>
            </a:r>
            <a:r>
              <a:rPr lang="zh-CN" altLang="en-US" sz="1200" dirty="0"/>
              <a:t>平方，其中建筑面积</a:t>
            </a:r>
            <a:r>
              <a:rPr lang="en-US" altLang="zh-CN" sz="1200" dirty="0"/>
              <a:t>1376</a:t>
            </a:r>
            <a:r>
              <a:rPr lang="zh-CN" altLang="en-US" sz="1200" dirty="0"/>
              <a:t>平方。近几年来该园连续几次被教育局考核评估一等奖，荣获“精神文明单位”“双文明立功竞赛先进单位”“周浦镇先进集体”等光荣称号。</a:t>
            </a:r>
          </a:p>
        </p:txBody>
      </p:sp>
    </p:spTree>
    <p:extLst>
      <p:ext uri="{BB962C8B-B14F-4D97-AF65-F5344CB8AC3E}">
        <p14:creationId xmlns:p14="http://schemas.microsoft.com/office/powerpoint/2010/main" val="17746313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商圈配套</a:t>
            </a:r>
            <a:r>
              <a:rPr lang="en-US" altLang="zh-CN" dirty="0"/>
              <a:t>——</a:t>
            </a:r>
            <a:r>
              <a:rPr lang="zh-CN" altLang="en-US" dirty="0"/>
              <a:t>医疗卫生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E7C072-DD45-4944-B501-499F010E499E}" type="slidenum">
              <a:rPr lang="zh-CN" altLang="en-US" smtClean="0"/>
              <a:pPr/>
              <a:t>2</a:t>
            </a:fld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BD93C056-EC05-4B8E-A270-E823195F8765}"/>
              </a:ext>
            </a:extLst>
          </p:cNvPr>
          <p:cNvSpPr txBox="1"/>
          <p:nvPr/>
        </p:nvSpPr>
        <p:spPr>
          <a:xfrm>
            <a:off x="1750345" y="5083793"/>
            <a:ext cx="1576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周浦医院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C95FD00D-B763-421A-B50D-C3686BFF7DC0}"/>
              </a:ext>
            </a:extLst>
          </p:cNvPr>
          <p:cNvSpPr txBox="1"/>
          <p:nvPr/>
        </p:nvSpPr>
        <p:spPr>
          <a:xfrm>
            <a:off x="4410456" y="5115775"/>
            <a:ext cx="3106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/>
              <a:t>国龙医院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FA2BBDB-8CCE-4B0C-ABE4-E12AF2D7EB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942" y="2327878"/>
            <a:ext cx="3217079" cy="2329113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9A5E1B02-0265-426D-99DA-1E58CB98CA98}"/>
              </a:ext>
            </a:extLst>
          </p:cNvPr>
          <p:cNvSpPr txBox="1"/>
          <p:nvPr/>
        </p:nvSpPr>
        <p:spPr>
          <a:xfrm>
            <a:off x="8014481" y="5083793"/>
            <a:ext cx="3106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/>
              <a:t>海王星辰药房</a:t>
            </a:r>
          </a:p>
        </p:txBody>
      </p:sp>
      <p:pic>
        <p:nvPicPr>
          <p:cNvPr id="3076" name="Picture 4" descr="https://gss0.bdstatic.com/-4o3dSag_xI4khGkpoWK1HF6hhy/baike/c0%3Dbaike150%2C5%2C5%2C150%2C50/sign=afd3493f1ece36d3b6098b625b9a51e2/3801213fb80e7beca081b604242eb9389a506bf8.jpg">
            <a:extLst>
              <a:ext uri="{FF2B5EF4-FFF2-40B4-BE49-F238E27FC236}">
                <a16:creationId xmlns:a16="http://schemas.microsoft.com/office/drawing/2014/main" id="{4924C254-1229-477B-A067-47040AA37E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6908" y="2327878"/>
            <a:ext cx="2860159" cy="2329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hiphotos.baidu.com/map/pic/item/9d82d158ccbf6c813581eb52bf3eb13532fa40d2.jpg">
            <a:extLst>
              <a:ext uri="{FF2B5EF4-FFF2-40B4-BE49-F238E27FC236}">
                <a16:creationId xmlns:a16="http://schemas.microsoft.com/office/drawing/2014/main" id="{4288D537-0975-48A8-A451-A208EDB568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4481" y="2352634"/>
            <a:ext cx="2860159" cy="2304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10579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4303" y="353341"/>
            <a:ext cx="6369422" cy="618100"/>
          </a:xfrm>
        </p:spPr>
        <p:txBody>
          <a:bodyPr/>
          <a:lstStyle/>
          <a:p>
            <a:r>
              <a:rPr lang="zh-CN" altLang="en-US" dirty="0"/>
              <a:t>商圈配套</a:t>
            </a:r>
            <a:r>
              <a:rPr lang="en-US" altLang="zh-CN" dirty="0"/>
              <a:t>——</a:t>
            </a:r>
            <a:r>
              <a:rPr lang="zh-CN" altLang="en-US" dirty="0"/>
              <a:t>商业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E7C072-DD45-4944-B501-499F010E499E}" type="slidenum">
              <a:rPr lang="zh-CN" altLang="en-US" smtClean="0"/>
              <a:pPr/>
              <a:t>3</a:t>
            </a:fld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612841E-EA86-454C-BF6E-D13743AC39C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2784" y="1561844"/>
            <a:ext cx="3240525" cy="2268369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75D5B8AE-38CD-434F-902F-08E86EBB3DFD}"/>
              </a:ext>
            </a:extLst>
          </p:cNvPr>
          <p:cNvSpPr txBox="1"/>
          <p:nvPr/>
        </p:nvSpPr>
        <p:spPr>
          <a:xfrm>
            <a:off x="9634346" y="4223122"/>
            <a:ext cx="1391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大润发超市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63E49846-3620-46E8-82A4-54313EB224CD}"/>
              </a:ext>
            </a:extLst>
          </p:cNvPr>
          <p:cNvSpPr txBox="1"/>
          <p:nvPr/>
        </p:nvSpPr>
        <p:spPr>
          <a:xfrm>
            <a:off x="5424645" y="4223122"/>
            <a:ext cx="1587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万达广场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2120FC1C-C775-4416-AFBC-41C543F8BC77}"/>
              </a:ext>
            </a:extLst>
          </p:cNvPr>
          <p:cNvSpPr txBox="1"/>
          <p:nvPr/>
        </p:nvSpPr>
        <p:spPr>
          <a:xfrm>
            <a:off x="1214944" y="4200551"/>
            <a:ext cx="1587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绿地缤纷广场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2ED115E-454A-4FCC-BB71-9F9866E253F2}"/>
              </a:ext>
            </a:extLst>
          </p:cNvPr>
          <p:cNvSpPr txBox="1"/>
          <p:nvPr/>
        </p:nvSpPr>
        <p:spPr>
          <a:xfrm>
            <a:off x="8702715" y="4708363"/>
            <a:ext cx="30006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/>
              <a:t>       大润发超市位于秀沿路上，是社区周边唯一的大型超市，卖场融合了传统市场的新鲜，量贩的便宜及百货公司的舒适便利，以直接生活化的方式为顾客服务。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93F2DA17-ABDA-40DC-ADC7-94D131AA3270}"/>
              </a:ext>
            </a:extLst>
          </p:cNvPr>
          <p:cNvSpPr txBox="1"/>
          <p:nvPr/>
        </p:nvSpPr>
        <p:spPr>
          <a:xfrm>
            <a:off x="4595669" y="4708363"/>
            <a:ext cx="300066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/>
              <a:t>      上海</a:t>
            </a:r>
            <a:r>
              <a:rPr lang="zh-CN" altLang="en-US" sz="12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周浦</a:t>
            </a:r>
            <a:r>
              <a:rPr lang="zh-CN" altLang="en-US" sz="120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万达商业广场</a:t>
            </a:r>
            <a:r>
              <a:rPr lang="zh-CN" altLang="en-US" sz="1200" dirty="0"/>
              <a:t>是浦东周浦地区最大的商业娱乐配套，主力店引入</a:t>
            </a:r>
            <a:r>
              <a:rPr lang="zh-CN" altLang="en-US" sz="1200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万千百货</a:t>
            </a:r>
            <a:r>
              <a:rPr lang="zh-CN" altLang="en-US" sz="1200" dirty="0"/>
              <a:t>、</a:t>
            </a:r>
            <a:r>
              <a:rPr lang="zh-CN" altLang="en-US" sz="1200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国美电器</a:t>
            </a:r>
            <a:r>
              <a:rPr lang="zh-CN" altLang="en-US" sz="1200" dirty="0"/>
              <a:t>、</a:t>
            </a:r>
            <a:r>
              <a:rPr lang="zh-CN" altLang="en-US" sz="1200" dirty="0"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乐购</a:t>
            </a:r>
            <a:r>
              <a:rPr lang="zh-CN" altLang="en-US" sz="1200" dirty="0"/>
              <a:t>超市、万达国际影城、大歌星</a:t>
            </a:r>
            <a:r>
              <a:rPr lang="en-US" altLang="zh-CN" sz="1200" dirty="0"/>
              <a:t>KTV</a:t>
            </a:r>
            <a:r>
              <a:rPr lang="zh-CN" altLang="en-US" sz="1200" dirty="0"/>
              <a:t>、大玩家电玩城、运动</a:t>
            </a:r>
            <a:r>
              <a:rPr lang="en-US" altLang="zh-CN" sz="1200" dirty="0"/>
              <a:t>100</a:t>
            </a:r>
            <a:r>
              <a:rPr lang="zh-CN" altLang="en-US" sz="1200" dirty="0"/>
              <a:t>、</a:t>
            </a:r>
            <a:r>
              <a:rPr lang="zh-CN" altLang="en-US" sz="1200" dirty="0"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石浦</a:t>
            </a:r>
            <a:r>
              <a:rPr lang="zh-CN" altLang="en-US" sz="1200" dirty="0"/>
              <a:t>大酒店等</a:t>
            </a:r>
            <a:r>
              <a:rPr lang="en-US" altLang="zh-CN" sz="1200" dirty="0"/>
              <a:t>12</a:t>
            </a:r>
            <a:r>
              <a:rPr lang="zh-CN" altLang="en-US" sz="1200" dirty="0"/>
              <a:t>家主力店。上海周浦万达广场</a:t>
            </a:r>
            <a:r>
              <a:rPr lang="en-US" altLang="zh-CN" sz="1200" dirty="0"/>
              <a:t>09</a:t>
            </a:r>
            <a:r>
              <a:rPr lang="zh-CN" altLang="en-US" sz="1200" dirty="0"/>
              <a:t>年</a:t>
            </a:r>
            <a:r>
              <a:rPr lang="en-US" altLang="zh-CN" sz="1200" dirty="0"/>
              <a:t>9</a:t>
            </a:r>
            <a:r>
              <a:rPr lang="zh-CN" altLang="en-US" sz="1200" dirty="0"/>
              <a:t>月开业后将成为</a:t>
            </a:r>
            <a:r>
              <a:rPr lang="zh-CN" altLang="en-US" sz="1200" dirty="0"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浦东</a:t>
            </a:r>
            <a:r>
              <a:rPr lang="zh-CN" altLang="en-US" sz="1200" dirty="0"/>
              <a:t>周浦地区最大的城市综合体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CEF04774-5BC4-4E32-9FF3-8F180377003C}"/>
              </a:ext>
            </a:extLst>
          </p:cNvPr>
          <p:cNvSpPr txBox="1"/>
          <p:nvPr/>
        </p:nvSpPr>
        <p:spPr>
          <a:xfrm>
            <a:off x="608555" y="4708363"/>
            <a:ext cx="30006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/>
              <a:t>       距离小区</a:t>
            </a:r>
            <a:r>
              <a:rPr lang="en-US" altLang="zh-CN" sz="1200" dirty="0"/>
              <a:t>300</a:t>
            </a:r>
            <a:r>
              <a:rPr lang="zh-CN" altLang="en-US" sz="1200" dirty="0"/>
              <a:t>米，是新建的大型综合购物休闲商场，集中了餐饮、购物、娱乐、数码影院等多种功能，各大品牌都已入驻。</a:t>
            </a:r>
          </a:p>
        </p:txBody>
      </p:sp>
      <p:pic>
        <p:nvPicPr>
          <p:cNvPr id="5122" name="Picture 2" descr="https://timgsa.baidu.com/timg?image&amp;quality=80&amp;size=b9999_10000&amp;sec=1542123591234&amp;di=759badc50abfe5f7086fda70f223bd9b&amp;imgtype=0&amp;src=http%3A%2F%2Fsrc.leju.com%2Fimp%2Fimp%2Fdeal%2F5e%2F32%2Fa%2F0913a18065ab1819d3a4bd1d269_p24_mk24_wm200_s500X0.jpg">
            <a:extLst>
              <a:ext uri="{FF2B5EF4-FFF2-40B4-BE49-F238E27FC236}">
                <a16:creationId xmlns:a16="http://schemas.microsoft.com/office/drawing/2014/main" id="{543425C0-B868-4B56-8A1B-36D98457AF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555" y="1561844"/>
            <a:ext cx="3000662" cy="2268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://dfs.anhouse.com/view/380201f7e41b6fcaab4d821124ab012e2b4a5dcd/640x360.jpg">
            <a:extLst>
              <a:ext uri="{FF2B5EF4-FFF2-40B4-BE49-F238E27FC236}">
                <a16:creationId xmlns:a16="http://schemas.microsoft.com/office/drawing/2014/main" id="{6690907A-39DF-4049-9DB2-16C08D8AC1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5669" y="1561843"/>
            <a:ext cx="3000662" cy="2268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87433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商圈介绍</a:t>
            </a:r>
            <a:r>
              <a:rPr lang="en-US" altLang="zh-CN" dirty="0"/>
              <a:t>——</a:t>
            </a:r>
            <a:r>
              <a:rPr lang="zh-CN" altLang="en-US" dirty="0"/>
              <a:t>楼盘及价格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E7C072-DD45-4944-B501-499F010E499E}" type="slidenum">
              <a:rPr lang="zh-CN" altLang="en-US" smtClean="0"/>
              <a:pPr/>
              <a:t>4</a:t>
            </a:fld>
            <a:endParaRPr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FFBA9CB3-1E03-4C2A-ADDF-F94E2F84243C}"/>
              </a:ext>
            </a:extLst>
          </p:cNvPr>
          <p:cNvSpPr txBox="1"/>
          <p:nvPr/>
        </p:nvSpPr>
        <p:spPr>
          <a:xfrm>
            <a:off x="1343362" y="4726686"/>
            <a:ext cx="1159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印象春城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5718F333-393A-40E7-89A8-7864A8AC8C11}"/>
              </a:ext>
            </a:extLst>
          </p:cNvPr>
          <p:cNvSpPr txBox="1"/>
          <p:nvPr/>
        </p:nvSpPr>
        <p:spPr>
          <a:xfrm>
            <a:off x="5516064" y="4726686"/>
            <a:ext cx="1401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九龙仓兰廷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6F211111-C846-4843-AB3B-68D7264E60F4}"/>
              </a:ext>
            </a:extLst>
          </p:cNvPr>
          <p:cNvSpPr txBox="1"/>
          <p:nvPr/>
        </p:nvSpPr>
        <p:spPr>
          <a:xfrm>
            <a:off x="9688766" y="4726686"/>
            <a:ext cx="14011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明天华城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C353BCD-0BBE-4B4C-AE5F-EF5C13AE6473}"/>
              </a:ext>
            </a:extLst>
          </p:cNvPr>
          <p:cNvSpPr txBox="1"/>
          <p:nvPr/>
        </p:nvSpPr>
        <p:spPr>
          <a:xfrm>
            <a:off x="900545" y="5241826"/>
            <a:ext cx="30246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/>
              <a:t>成交均价：南北通</a:t>
            </a:r>
            <a:r>
              <a:rPr lang="en-US" altLang="zh-CN" sz="1200" dirty="0"/>
              <a:t>4.5</a:t>
            </a:r>
            <a:r>
              <a:rPr lang="zh-CN" altLang="en-US" sz="1200" dirty="0"/>
              <a:t>万</a:t>
            </a:r>
            <a:r>
              <a:rPr lang="en-US" altLang="zh-CN" sz="1200" dirty="0"/>
              <a:t>-4.6</a:t>
            </a:r>
            <a:r>
              <a:rPr lang="zh-CN" altLang="en-US" sz="1200" dirty="0"/>
              <a:t>万元</a:t>
            </a:r>
            <a:r>
              <a:rPr lang="en-US" altLang="zh-CN" sz="1200" dirty="0"/>
              <a:t>/</a:t>
            </a:r>
            <a:r>
              <a:rPr lang="zh-CN" altLang="en-US" sz="1200" dirty="0"/>
              <a:t>平方米</a:t>
            </a:r>
            <a:br>
              <a:rPr lang="en-US" altLang="zh-CN" sz="1200" dirty="0"/>
            </a:br>
            <a:r>
              <a:rPr lang="en-US" altLang="zh-CN" sz="1200" dirty="0"/>
              <a:t>                  </a:t>
            </a:r>
            <a:r>
              <a:rPr lang="zh-CN" altLang="en-US" sz="1200" dirty="0"/>
              <a:t>双   南</a:t>
            </a:r>
            <a:r>
              <a:rPr lang="en-US" altLang="zh-CN" sz="1200" dirty="0"/>
              <a:t>4.35</a:t>
            </a:r>
            <a:r>
              <a:rPr lang="zh-CN" altLang="en-US" sz="1200" dirty="0"/>
              <a:t>万</a:t>
            </a:r>
            <a:r>
              <a:rPr lang="en-US" altLang="zh-CN" sz="1200" dirty="0"/>
              <a:t>-4.4</a:t>
            </a:r>
            <a:r>
              <a:rPr lang="zh-CN" altLang="en-US" sz="1200" dirty="0"/>
              <a:t>万元</a:t>
            </a:r>
            <a:r>
              <a:rPr lang="en-US" altLang="zh-CN" sz="1200" dirty="0"/>
              <a:t>/</a:t>
            </a:r>
            <a:r>
              <a:rPr lang="zh-CN" altLang="en-US" sz="1200" dirty="0"/>
              <a:t>平方米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BFCDDE6A-14E5-4B99-B2FD-92B508CBC905}"/>
              </a:ext>
            </a:extLst>
          </p:cNvPr>
          <p:cNvSpPr txBox="1"/>
          <p:nvPr/>
        </p:nvSpPr>
        <p:spPr>
          <a:xfrm>
            <a:off x="4973782" y="5238796"/>
            <a:ext cx="28263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/>
              <a:t>成交均价：</a:t>
            </a:r>
            <a:r>
              <a:rPr lang="en-US" altLang="zh-CN" sz="1200" dirty="0"/>
              <a:t>58000</a:t>
            </a:r>
            <a:r>
              <a:rPr lang="zh-CN" altLang="en-US" sz="1200" dirty="0"/>
              <a:t>元</a:t>
            </a:r>
            <a:r>
              <a:rPr lang="en-US" altLang="zh-CN" sz="1200" dirty="0"/>
              <a:t>/</a:t>
            </a:r>
            <a:r>
              <a:rPr lang="zh-CN" altLang="en-US" sz="1200" dirty="0"/>
              <a:t>平方米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6CAC3EF6-7035-4B7B-AD84-93A7768BEFF7}"/>
              </a:ext>
            </a:extLst>
          </p:cNvPr>
          <p:cNvSpPr txBox="1"/>
          <p:nvPr/>
        </p:nvSpPr>
        <p:spPr>
          <a:xfrm>
            <a:off x="9365673" y="5240482"/>
            <a:ext cx="28263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/>
              <a:t>成交均价：</a:t>
            </a:r>
            <a:r>
              <a:rPr lang="en-US" altLang="zh-CN" sz="1200" dirty="0"/>
              <a:t>45000-48000</a:t>
            </a:r>
            <a:r>
              <a:rPr lang="zh-CN" altLang="en-US" sz="1200" dirty="0"/>
              <a:t>元</a:t>
            </a:r>
            <a:r>
              <a:rPr lang="en-US" altLang="zh-CN" sz="1200" dirty="0"/>
              <a:t>/</a:t>
            </a:r>
            <a:r>
              <a:rPr lang="zh-CN" altLang="en-US" sz="1200" dirty="0"/>
              <a:t>平方米</a:t>
            </a:r>
          </a:p>
        </p:txBody>
      </p:sp>
      <p:pic>
        <p:nvPicPr>
          <p:cNvPr id="13" name="Picture 2" descr="https://timgsa.baidu.com/timg?image&amp;quality=80&amp;size=b9999_10000&amp;sec=1542124878480&amp;di=517f252f637cc131fe09dede5545b303&amp;imgtype=0&amp;src=http%3A%2F%2Fimg1.go007.com%2Fgo007%2F2013%2F06%2F05%2F2013652132889941.jpg">
            <a:extLst>
              <a:ext uri="{FF2B5EF4-FFF2-40B4-BE49-F238E27FC236}">
                <a16:creationId xmlns:a16="http://schemas.microsoft.com/office/drawing/2014/main" id="{6A012C6D-A460-48DD-9F4E-0565A0B8AC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894" y="1615576"/>
            <a:ext cx="3323978" cy="2466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https://timgsa.baidu.com/timg?image&amp;quality=80&amp;size=b9999_10000&amp;sec=1542125065005&amp;di=fe89ae6475b549349e1a247103cdaf84&amp;imgtype=0&amp;src=http%3A%2F%2Fp3.qpic.cn%2Festate%2F0%2F32b37fba4caa3a97ea12f9e0ea36ad5f.jpg%2F450">
            <a:extLst>
              <a:ext uri="{FF2B5EF4-FFF2-40B4-BE49-F238E27FC236}">
                <a16:creationId xmlns:a16="http://schemas.microsoft.com/office/drawing/2014/main" id="{8BC57E44-741E-468A-A830-3DCB2286C8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8500" y="1615576"/>
            <a:ext cx="3742223" cy="2466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78442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商圈介绍</a:t>
            </a:r>
            <a:r>
              <a:rPr lang="en-US" altLang="zh-CN" dirty="0"/>
              <a:t>——</a:t>
            </a:r>
            <a:r>
              <a:rPr lang="zh-CN" altLang="en-US" dirty="0"/>
              <a:t>区域规划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E7C072-DD45-4944-B501-499F010E499E}" type="slidenum">
              <a:rPr lang="zh-CN" altLang="en-US" smtClean="0"/>
              <a:pPr/>
              <a:t>5</a:t>
            </a:fld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B1ECCA0-0779-4774-939C-D057E298A3F0}"/>
              </a:ext>
            </a:extLst>
          </p:cNvPr>
          <p:cNvSpPr/>
          <p:nvPr/>
        </p:nvSpPr>
        <p:spPr>
          <a:xfrm>
            <a:off x="1165511" y="4363745"/>
            <a:ext cx="315130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dirty="0"/>
              <a:t>陆家嘴集团</a:t>
            </a:r>
            <a:r>
              <a:rPr lang="en-US" altLang="zh-CN" sz="1200" dirty="0"/>
              <a:t>18.2</a:t>
            </a:r>
            <a:r>
              <a:rPr lang="zh-CN" altLang="en-US" sz="1200" dirty="0"/>
              <a:t>亿底价拿下浦东周浦优质住宅用地。</a:t>
            </a:r>
          </a:p>
          <a:p>
            <a:r>
              <a:rPr lang="zh-CN" altLang="en-US" sz="1200" dirty="0"/>
              <a:t>占地：</a:t>
            </a:r>
            <a:r>
              <a:rPr lang="en-US" altLang="zh-CN" sz="1200" dirty="0"/>
              <a:t>25378</a:t>
            </a:r>
          </a:p>
          <a:p>
            <a:r>
              <a:rPr lang="zh-CN" altLang="en-US" sz="1200" dirty="0"/>
              <a:t>容积率：</a:t>
            </a:r>
            <a:r>
              <a:rPr lang="en-US" altLang="zh-CN" sz="1200" dirty="0"/>
              <a:t>2.0</a:t>
            </a:r>
          </a:p>
          <a:p>
            <a:r>
              <a:rPr lang="zh-CN" altLang="en-US" sz="1200" dirty="0"/>
              <a:t>建筑面积：</a:t>
            </a:r>
            <a:r>
              <a:rPr lang="en-US" altLang="zh-CN" sz="1200" dirty="0"/>
              <a:t>50756</a:t>
            </a:r>
            <a:r>
              <a:rPr lang="zh-CN" altLang="en-US" sz="1200" dirty="0"/>
              <a:t>平米</a:t>
            </a:r>
            <a:endParaRPr lang="en-US" altLang="zh-CN" sz="1200" dirty="0"/>
          </a:p>
          <a:p>
            <a:r>
              <a:rPr lang="zh-CN" altLang="en-US" sz="1200" dirty="0"/>
              <a:t>实际可售楼板价：</a:t>
            </a:r>
            <a:r>
              <a:rPr lang="en-US" altLang="zh-CN" sz="1200" dirty="0"/>
              <a:t>45000</a:t>
            </a:r>
            <a:r>
              <a:rPr lang="zh-CN" altLang="en-US" sz="1200" dirty="0"/>
              <a:t>元</a:t>
            </a:r>
            <a:r>
              <a:rPr lang="en-US" altLang="zh-CN" sz="1200" dirty="0"/>
              <a:t>/</a:t>
            </a:r>
            <a:r>
              <a:rPr lang="zh-CN" altLang="en-US" sz="1200" dirty="0"/>
              <a:t>平米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73D83801-8BF7-4F0B-A517-56529EEC0F5B}"/>
              </a:ext>
            </a:extLst>
          </p:cNvPr>
          <p:cNvSpPr/>
          <p:nvPr/>
        </p:nvSpPr>
        <p:spPr>
          <a:xfrm>
            <a:off x="6501064" y="4363745"/>
            <a:ext cx="507221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zh-CN" altLang="en-US" sz="1200" dirty="0">
              <a:latin typeface="+mn-ea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F16541D-EE6B-492C-A212-DC3F635D9C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880" y="1221962"/>
            <a:ext cx="4172033" cy="299816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8B41EC7-935F-4AE1-B400-5459FC603A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6048" y="3717352"/>
            <a:ext cx="3151308" cy="2493113"/>
          </a:xfrm>
          <a:prstGeom prst="rect">
            <a:avLst/>
          </a:prstGeom>
        </p:spPr>
      </p:pic>
      <p:sp>
        <p:nvSpPr>
          <p:cNvPr id="7" name="AutoShape 2" descr="http://img.mp.itc.cn/upload/20170812/d47025e6d4c44b84bee1bba4ecca97c7_th.jpg">
            <a:extLst>
              <a:ext uri="{FF2B5EF4-FFF2-40B4-BE49-F238E27FC236}">
                <a16:creationId xmlns:a16="http://schemas.microsoft.com/office/drawing/2014/main" id="{1CF88C76-09A9-4AEF-B92E-8D32680EC7C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" name="AutoShape 4" descr="http://img.mp.itc.cn/upload/20170812/d47025e6d4c44b84bee1bba4ecca97c7_th.jpg">
            <a:extLst>
              <a:ext uri="{FF2B5EF4-FFF2-40B4-BE49-F238E27FC236}">
                <a16:creationId xmlns:a16="http://schemas.microsoft.com/office/drawing/2014/main" id="{5F8EFAEB-CD49-4527-8FCC-91E5AFA60D4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301C05B5-B9D7-42E9-BD56-45F0DE55D4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6491" y="3733801"/>
            <a:ext cx="3388690" cy="2493114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36BDD177-09F2-4AEC-B587-5C5D66EA4B90}"/>
              </a:ext>
            </a:extLst>
          </p:cNvPr>
          <p:cNvSpPr/>
          <p:nvPr/>
        </p:nvSpPr>
        <p:spPr>
          <a:xfrm>
            <a:off x="5943600" y="1733316"/>
            <a:ext cx="3997842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dirty="0"/>
              <a:t>       </a:t>
            </a:r>
            <a:r>
              <a:rPr lang="zh-CN" altLang="en-US" sz="1600" b="1" dirty="0"/>
              <a:t>周浦体育中心</a:t>
            </a:r>
            <a:r>
              <a:rPr lang="zh-CN" altLang="en-US" sz="1200" dirty="0"/>
              <a:t>坐落在规划的繁荣东路及小沥港路交界处，其东侧为预留的青少年体育训练基地，东北侧毗邻周浦公园及绿地缤纷商业中心。体育中心总建筑面积约</a:t>
            </a:r>
            <a:r>
              <a:rPr lang="en-US" altLang="zh-CN" sz="1200" dirty="0"/>
              <a:t>9</a:t>
            </a:r>
            <a:r>
              <a:rPr lang="zh-CN" altLang="en-US" sz="1200" dirty="0"/>
              <a:t>万平方米，绿化率</a:t>
            </a:r>
            <a:r>
              <a:rPr lang="en-US" altLang="zh-CN" sz="1200" dirty="0"/>
              <a:t>29%</a:t>
            </a:r>
            <a:r>
              <a:rPr lang="zh-CN" altLang="en-US" sz="1200" dirty="0"/>
              <a:t>，建筑高度不超过</a:t>
            </a:r>
            <a:r>
              <a:rPr lang="en-US" altLang="zh-CN" sz="1200" dirty="0"/>
              <a:t>26</a:t>
            </a:r>
            <a:r>
              <a:rPr lang="zh-CN" altLang="en-US" sz="1200" dirty="0"/>
              <a:t>米。从设计方案可以看出，未来周浦体育中心将新建高标准的室内游泳馆及篮球馆，还将新建</a:t>
            </a:r>
            <a:r>
              <a:rPr lang="en-US" altLang="zh-CN" sz="1200" dirty="0"/>
              <a:t>11</a:t>
            </a:r>
            <a:r>
              <a:rPr lang="zh-CN" altLang="en-US" sz="1200" dirty="0"/>
              <a:t>人制足球场、露天泳池、室外篮球场、网球场、门球场及老年儿童活动场等，另外，还包括新建半地下体育场馆、地下商业设施及下沉式庭院，餐饮商业。</a:t>
            </a:r>
          </a:p>
        </p:txBody>
      </p:sp>
    </p:spTree>
    <p:extLst>
      <p:ext uri="{BB962C8B-B14F-4D97-AF65-F5344CB8AC3E}">
        <p14:creationId xmlns:p14="http://schemas.microsoft.com/office/powerpoint/2010/main" val="376122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文本框 2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568450" y="1816101"/>
            <a:ext cx="4205288" cy="3154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19900" b="1" dirty="0">
                <a:solidFill>
                  <a:schemeClr val="accent1"/>
                </a:solidFill>
                <a:latin typeface="Arial Black" panose="020B0A0402010202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03</a:t>
            </a:r>
            <a:endParaRPr lang="zh-CN" altLang="en-US" sz="19900" b="1" dirty="0">
              <a:solidFill>
                <a:schemeClr val="accent1"/>
              </a:solidFill>
              <a:latin typeface="Arial Black" panose="020B0A04020102020204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7" name="直接连接符 6"/>
          <p:cNvCxnSpPr/>
          <p:nvPr>
            <p:custDataLst>
              <p:tags r:id="rId3"/>
            </p:custDataLst>
          </p:nvPr>
        </p:nvCxnSpPr>
        <p:spPr>
          <a:xfrm>
            <a:off x="5494338" y="3394075"/>
            <a:ext cx="4608512" cy="0"/>
          </a:xfrm>
          <a:prstGeom prst="line">
            <a:avLst/>
          </a:prstGeom>
          <a:ln w="12700">
            <a:solidFill>
              <a:schemeClr val="tx1">
                <a:lumMod val="20000"/>
                <a:lumOff val="80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2" name="文本框 11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524000" y="3070226"/>
            <a:ext cx="3887788" cy="646113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6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PART THREE</a:t>
            </a:r>
            <a:endParaRPr lang="zh-CN" altLang="en-US" sz="3600" b="1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5440364" y="2674939"/>
            <a:ext cx="4662487" cy="7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>
            <a:norm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r>
              <a:rPr lang="zh-CN" altLang="en-US" sz="36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小区介绍</a:t>
            </a:r>
            <a:endParaRPr lang="en-US" altLang="zh-CN" sz="3600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047566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印象春城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E7C072-DD45-4944-B501-499F010E499E}" type="slidenum">
              <a:rPr lang="zh-CN" altLang="en-US" smtClean="0"/>
              <a:pPr/>
              <a:t>7</a:t>
            </a:fld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C11BE8A-9847-4E84-B371-8760476708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785" y="1285875"/>
            <a:ext cx="9984117" cy="4827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1722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印象春城</a:t>
            </a:r>
            <a:r>
              <a:rPr lang="en-US" altLang="zh-CN" dirty="0"/>
              <a:t>——</a:t>
            </a:r>
            <a:r>
              <a:rPr lang="zh-CN" altLang="en-US" dirty="0"/>
              <a:t>小区整体介绍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E7C072-DD45-4944-B501-499F010E499E}" type="slidenum">
              <a:rPr lang="zh-CN" altLang="en-US" smtClean="0"/>
              <a:pPr/>
              <a:t>8</a:t>
            </a:fld>
            <a:endParaRPr lang="zh-CN" altLang="en-US" dirty="0"/>
          </a:p>
        </p:txBody>
      </p:sp>
      <p:sp>
        <p:nvSpPr>
          <p:cNvPr id="9" name="文本占位符 8"/>
          <p:cNvSpPr txBox="1">
            <a:spLocks/>
          </p:cNvSpPr>
          <p:nvPr/>
        </p:nvSpPr>
        <p:spPr>
          <a:xfrm>
            <a:off x="6598925" y="3724350"/>
            <a:ext cx="4490978" cy="276308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Arial" charset="0"/>
              <a:buChar char="•"/>
            </a:pPr>
            <a:endParaRPr lang="zh-CN" altLang="en-US" sz="1600" dirty="0">
              <a:solidFill>
                <a:srgbClr val="888888"/>
              </a:solidFill>
            </a:endParaRPr>
          </a:p>
        </p:txBody>
      </p:sp>
      <p:graphicFrame>
        <p:nvGraphicFramePr>
          <p:cNvPr id="25" name="表格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6761459"/>
              </p:ext>
            </p:extLst>
          </p:nvPr>
        </p:nvGraphicFramePr>
        <p:xfrm>
          <a:off x="1005115" y="1472932"/>
          <a:ext cx="5007346" cy="4790982"/>
        </p:xfrm>
        <a:graphic>
          <a:graphicData uri="http://schemas.openxmlformats.org/drawingml/2006/table">
            <a:tbl>
              <a:tblPr/>
              <a:tblGrid>
                <a:gridCol w="2503673">
                  <a:extLst>
                    <a:ext uri="{9D8B030D-6E8A-4147-A177-3AD203B41FA5}">
                      <a16:colId xmlns:a16="http://schemas.microsoft.com/office/drawing/2014/main" val="4228248827"/>
                    </a:ext>
                  </a:extLst>
                </a:gridCol>
                <a:gridCol w="2503673">
                  <a:extLst>
                    <a:ext uri="{9D8B030D-6E8A-4147-A177-3AD203B41FA5}">
                      <a16:colId xmlns:a16="http://schemas.microsoft.com/office/drawing/2014/main" val="1235236841"/>
                    </a:ext>
                  </a:extLst>
                </a:gridCol>
              </a:tblGrid>
              <a:tr h="339669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楼幢总数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43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栋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42515163"/>
                  </a:ext>
                </a:extLst>
              </a:tr>
              <a:tr h="339669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位置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浦东新区周浦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2131897"/>
                  </a:ext>
                </a:extLst>
              </a:tr>
              <a:tr h="339669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产权地址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上海市浦东新区周浦镇年家浜东路</a:t>
                      </a:r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129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弄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62448565"/>
                  </a:ext>
                </a:extLst>
              </a:tr>
              <a:tr h="339669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行政地址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同上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54625394"/>
                  </a:ext>
                </a:extLst>
              </a:tr>
              <a:tr h="339669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绿化面积（平方米）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60798722"/>
                  </a:ext>
                </a:extLst>
              </a:tr>
              <a:tr h="339669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绿化率（</a:t>
                      </a:r>
                      <a:r>
                        <a:rPr lang="en-US" altLang="zh-C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%</a:t>
                      </a:r>
                      <a:r>
                        <a:rPr lang="zh-CN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）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40%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58874601"/>
                  </a:ext>
                </a:extLst>
              </a:tr>
              <a:tr h="339669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占地面积（平方米）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346666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平米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73482145"/>
                  </a:ext>
                </a:extLst>
              </a:tr>
              <a:tr h="339669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建筑面积（平方米）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520000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平米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0888895"/>
                  </a:ext>
                </a:extLst>
              </a:tr>
              <a:tr h="339669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容积率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1.5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00994404"/>
                  </a:ext>
                </a:extLst>
              </a:tr>
              <a:tr h="339669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固定车位（有</a:t>
                      </a:r>
                      <a:r>
                        <a:rPr lang="en-US" altLang="zh-C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</a:t>
                      </a:r>
                      <a:r>
                        <a:rPr lang="zh-CN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无）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有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92924960"/>
                  </a:ext>
                </a:extLst>
              </a:tr>
              <a:tr h="339669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地下车位数（个）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1250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个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1650669"/>
                  </a:ext>
                </a:extLst>
              </a:tr>
              <a:tr h="339669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地上车位数（个）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1300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个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63002783"/>
                  </a:ext>
                </a:extLst>
              </a:tr>
              <a:tr h="339669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车位配比（</a:t>
                      </a:r>
                      <a:r>
                        <a:rPr lang="en-US" altLang="zh-C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r>
                        <a:rPr lang="zh-CN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：</a:t>
                      </a: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xx）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1:0.9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04732710"/>
                  </a:ext>
                </a:extLst>
              </a:tr>
              <a:tr h="339669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是否人车分流（是</a:t>
                      </a:r>
                      <a:r>
                        <a:rPr lang="en-US" altLang="zh-C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</a:t>
                      </a:r>
                      <a:r>
                        <a:rPr lang="zh-CN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否）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否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96660944"/>
                  </a:ext>
                </a:extLst>
              </a:tr>
            </a:tbl>
          </a:graphicData>
        </a:graphic>
      </p:graphicFrame>
      <p:pic>
        <p:nvPicPr>
          <p:cNvPr id="6" name="图片 5">
            <a:extLst>
              <a:ext uri="{FF2B5EF4-FFF2-40B4-BE49-F238E27FC236}">
                <a16:creationId xmlns:a16="http://schemas.microsoft.com/office/drawing/2014/main" id="{87A997AC-DA45-4061-A929-6B6F8B3C494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8299" y="1029545"/>
            <a:ext cx="4849398" cy="5785759"/>
          </a:xfrm>
          <a:prstGeom prst="rect">
            <a:avLst/>
          </a:prstGeom>
        </p:spPr>
      </p:pic>
      <p:cxnSp>
        <p:nvCxnSpPr>
          <p:cNvPr id="29" name="直接箭头连接符 28"/>
          <p:cNvCxnSpPr>
            <a:cxnSpLocks/>
          </p:cNvCxnSpPr>
          <p:nvPr/>
        </p:nvCxnSpPr>
        <p:spPr>
          <a:xfrm flipH="1">
            <a:off x="11506455" y="5230641"/>
            <a:ext cx="280616" cy="597814"/>
          </a:xfrm>
          <a:prstGeom prst="straightConnector1">
            <a:avLst/>
          </a:prstGeom>
          <a:ln w="25400"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6532AC29-6259-4B14-85B3-087BBFF241BC}"/>
              </a:ext>
            </a:extLst>
          </p:cNvPr>
          <p:cNvSpPr txBox="1"/>
          <p:nvPr/>
        </p:nvSpPr>
        <p:spPr>
          <a:xfrm>
            <a:off x="11334452" y="4953642"/>
            <a:ext cx="12607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/>
              <a:t>小区入口</a:t>
            </a:r>
          </a:p>
        </p:txBody>
      </p:sp>
    </p:spTree>
    <p:extLst>
      <p:ext uri="{BB962C8B-B14F-4D97-AF65-F5344CB8AC3E}">
        <p14:creationId xmlns:p14="http://schemas.microsoft.com/office/powerpoint/2010/main" val="408063377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PRESENTER" val="b0195a626128419e8dc1b34e3addb8e87666c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628134738"/>
  <p:tag name="MH_LIBRARY" val="GRAPHIC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628134738"/>
  <p:tag name="MH_LIBRARY" val="GRAPHIC"/>
  <p:tag name="MH_ORDER" val="文本框 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628134738"/>
  <p:tag name="MH_LIBRARY" val="GRAPHIC"/>
  <p:tag name="MH_ORDER" val="Straight Connector 6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628134738"/>
  <p:tag name="MH_LIBRARY" val="GRAPHIC"/>
  <p:tag name="MH_ORDER" val="文本框 1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628134738"/>
  <p:tag name="MH_LIBRARY" val="GRAPHIC"/>
  <p:tag name="MH_ORDER" val="TextBox 8"/>
</p:tagLst>
</file>

<file path=ppt/theme/theme1.xml><?xml version="1.0" encoding="utf-8"?>
<a:theme xmlns:a="http://schemas.openxmlformats.org/drawingml/2006/main" name="Office 主题">
  <a:themeElements>
    <a:clrScheme name="自定义 8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AE66"/>
      </a:accent1>
      <a:accent2>
        <a:srgbClr val="32424F"/>
      </a:accent2>
      <a:accent3>
        <a:srgbClr val="637C90"/>
      </a:accent3>
      <a:accent4>
        <a:srgbClr val="99AEBA"/>
      </a:accent4>
      <a:accent5>
        <a:srgbClr val="7F7F7F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2834</TotalTime>
  <Words>1815</Words>
  <Application>Microsoft Office PowerPoint</Application>
  <PresentationFormat>宽屏</PresentationFormat>
  <Paragraphs>195</Paragraphs>
  <Slides>18</Slides>
  <Notes>11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7" baseType="lpstr">
      <vt:lpstr>Arial Hebrew</vt:lpstr>
      <vt:lpstr>Helvetica Neue</vt:lpstr>
      <vt:lpstr>DengXian</vt:lpstr>
      <vt:lpstr>微软雅黑</vt:lpstr>
      <vt:lpstr>Arial</vt:lpstr>
      <vt:lpstr>Arial Black</vt:lpstr>
      <vt:lpstr>Calibri</vt:lpstr>
      <vt:lpstr>Times New Roman</vt:lpstr>
      <vt:lpstr>Office 主题</vt:lpstr>
      <vt:lpstr>商圈配套——公园景点/文化体育</vt:lpstr>
      <vt:lpstr>商圈配套——教育</vt:lpstr>
      <vt:lpstr>商圈配套——医疗卫生</vt:lpstr>
      <vt:lpstr>商圈配套——商业</vt:lpstr>
      <vt:lpstr>商圈介绍——楼盘及价格</vt:lpstr>
      <vt:lpstr>商圈介绍——区域规划</vt:lpstr>
      <vt:lpstr>PowerPoint 演示文稿</vt:lpstr>
      <vt:lpstr>印象春城</vt:lpstr>
      <vt:lpstr>印象春城——小区整体介绍</vt:lpstr>
      <vt:lpstr>印象春城楼盘——小区设计</vt:lpstr>
      <vt:lpstr>印象春城——一居</vt:lpstr>
      <vt:lpstr>印象春城——两居双南</vt:lpstr>
      <vt:lpstr>PowerPoint 演示文稿</vt:lpstr>
      <vt:lpstr>印象春城——南北通115+131户型</vt:lpstr>
      <vt:lpstr>印象春城——大三居</vt:lpstr>
      <vt:lpstr>印象春城——适宜人群分析</vt:lpstr>
      <vt:lpstr>楼栋详情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teresa tao</dc:creator>
  <cp:lastModifiedBy>Administrator</cp:lastModifiedBy>
  <cp:revision>1875</cp:revision>
  <cp:lastPrinted>2018-02-02T02:25:00Z</cp:lastPrinted>
  <dcterms:created xsi:type="dcterms:W3CDTF">2017-05-13T07:57:00Z</dcterms:created>
  <dcterms:modified xsi:type="dcterms:W3CDTF">2019-03-03T03:13:45Z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2052-10.1.0.7022</vt:lpwstr>
  </property>
</Properties>
</file>